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0" r:id="rId2"/>
    <p:sldId id="283" r:id="rId3"/>
    <p:sldId id="277" r:id="rId4"/>
    <p:sldId id="294" r:id="rId5"/>
    <p:sldId id="280" r:id="rId6"/>
    <p:sldId id="278" r:id="rId7"/>
    <p:sldId id="267" r:id="rId8"/>
    <p:sldId id="276" r:id="rId9"/>
    <p:sldId id="298" r:id="rId10"/>
    <p:sldId id="303" r:id="rId11"/>
    <p:sldId id="304" r:id="rId12"/>
    <p:sldId id="281" r:id="rId13"/>
    <p:sldId id="268" r:id="rId14"/>
    <p:sldId id="282" r:id="rId15"/>
    <p:sldId id="305" r:id="rId16"/>
    <p:sldId id="272" r:id="rId17"/>
  </p:sldIdLst>
  <p:sldSz cx="9144000" cy="5143500" type="screen16x9"/>
  <p:notesSz cx="7104063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108" y="428"/>
      </p:cViewPr>
      <p:guideLst>
        <p:guide orient="horz" pos="1619"/>
        <p:guide pos="28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19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>
              <a:defRPr/>
            </a:pPr>
            <a:fld id="{10062092-B6D7-4DC7-834F-4D23C5DEF101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>
              <a:defRPr/>
            </a:pPr>
            <a:fld id="{D422469E-89B0-407A-B2F5-A3C33D89E2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744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>
              <a:defRPr/>
            </a:pPr>
            <a:fld id="{73D356E6-00EF-4207-BEE7-297BDCF79B44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>
              <a:defRPr/>
            </a:pPr>
            <a:fld id="{705EA365-5F6D-4A47-B9A9-705A75AFF6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727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5EA365-5F6D-4A47-B9A9-705A75AFF63A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32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E8647-548A-4A30-AFBA-E9B87E88D64C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9EC8-6A91-4399-A524-B332F5109F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95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B222E-DE2F-45E5-8953-B46CB84413BD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10FF0-99C8-40D6-9C62-E678CF2719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74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EA5FB-E9CF-498E-B458-2D2F7E426637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1AF61-4BF6-4F38-A156-A8AB50E62B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021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2A711-3B29-4B25-8C9C-9739E6B0AFE4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5A412-0BA2-4215-AF9D-FF63B8CC2F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9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DBF3A-F6CA-4B76-BF26-023ED01C6E86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94610-24C3-43B6-BCF8-1ABFDEB7A3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613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8DE21-8F51-4B05-A169-76F851985B62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2F8F6-3CBB-419B-B623-E75ADD3320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09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F61F2-56C7-4F81-8722-C428C579CFAC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D79DC-8683-4F69-8EF3-CA1163E9C2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369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CA7C5-8D85-4CFF-9E77-C7A58E310708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043B4-C297-4D70-AF90-B8639B639D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833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2A70-4C8C-41DF-A2A5-AD01D8B1D4BB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D6D9C-AA10-4533-81B2-CC3B97D27A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087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5CC59-4079-4D66-B88F-776AFDFA4681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5E522-FEFA-428A-89C1-103D4E0A0F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732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256698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3E397-C7A1-4F60-A821-70C201446A8D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7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B7738-3A2E-4E64-BD77-E3D72D0811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36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B21EDD6-B932-4D63-BBB5-AA1B85DD0BDC}" type="datetimeFigureOut">
              <a:rPr lang="zh-CN" altLang="en-US"/>
              <a:pPr>
                <a:defRPr/>
              </a:pPr>
              <a:t>2019-02-28</a:t>
            </a:fld>
            <a:endParaRPr lang="zh-CN" altLang="en-US"/>
          </a:p>
        </p:txBody>
      </p:sp>
      <p:sp>
        <p:nvSpPr>
          <p:cNvPr id="1027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8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8D0C88-94C0-4299-8E4C-A0BBD35D04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1029" name="Picture 9" descr="C:\Documents and Settings\Administrator\桌面\素材CNN sccnn.com 388XXC2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14693" b="859"/>
          <a:stretch>
            <a:fillRect/>
          </a:stretch>
        </p:blipFill>
        <p:spPr bwMode="auto">
          <a:xfrm>
            <a:off x="-20638" y="0"/>
            <a:ext cx="9164638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6"/>
          <p:cNvGrpSpPr>
            <a:grpSpLocks/>
          </p:cNvGrpSpPr>
          <p:nvPr userDrawn="1"/>
        </p:nvGrpSpPr>
        <p:grpSpPr bwMode="auto">
          <a:xfrm>
            <a:off x="-4763" y="0"/>
            <a:ext cx="9172576" cy="5145088"/>
            <a:chOff x="0" y="0"/>
            <a:chExt cx="5783" cy="3245"/>
          </a:xfrm>
        </p:grpSpPr>
        <p:pic>
          <p:nvPicPr>
            <p:cNvPr id="1037" name="矩形 7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83" cy="3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Text Box 8"/>
            <p:cNvSpPr txBox="1">
              <a:spLocks noChangeArrowheads="1"/>
            </p:cNvSpPr>
            <p:nvPr/>
          </p:nvSpPr>
          <p:spPr bwMode="auto">
            <a:xfrm>
              <a:off x="0" y="-2"/>
              <a:ext cx="5783" cy="3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33" name="矩形 8"/>
          <p:cNvSpPr>
            <a:spLocks noChangeArrowheads="1"/>
          </p:cNvSpPr>
          <p:nvPr userDrawn="1"/>
        </p:nvSpPr>
        <p:spPr bwMode="auto">
          <a:xfrm>
            <a:off x="-20638" y="4924425"/>
            <a:ext cx="9164638" cy="182563"/>
          </a:xfrm>
          <a:prstGeom prst="rect">
            <a:avLst/>
          </a:prstGeom>
          <a:solidFill>
            <a:srgbClr val="7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34" name="矩形 9"/>
          <p:cNvSpPr>
            <a:spLocks noChangeArrowheads="1"/>
          </p:cNvSpPr>
          <p:nvPr userDrawn="1"/>
        </p:nvSpPr>
        <p:spPr bwMode="auto">
          <a:xfrm>
            <a:off x="-20638" y="4953000"/>
            <a:ext cx="9164638" cy="1905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" name="直接连接符 11"/>
          <p:cNvCxnSpPr>
            <a:cxnSpLocks noChangeShapeType="1"/>
          </p:cNvCxnSpPr>
          <p:nvPr userDrawn="1"/>
        </p:nvCxnSpPr>
        <p:spPr bwMode="auto">
          <a:xfrm>
            <a:off x="611560" y="0"/>
            <a:ext cx="0" cy="546100"/>
          </a:xfrm>
          <a:prstGeom prst="line">
            <a:avLst/>
          </a:prstGeom>
          <a:noFill/>
          <a:ln w="952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1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4027488"/>
            <a:ext cx="183197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>
            <a:spLocks noChangeArrowheads="1"/>
          </p:cNvSpPr>
          <p:nvPr userDrawn="1"/>
        </p:nvSpPr>
        <p:spPr bwMode="auto">
          <a:xfrm>
            <a:off x="7754938" y="484188"/>
            <a:ext cx="1306512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CN" altLang="en-US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股票代码：</a:t>
            </a:r>
            <a:r>
              <a:rPr lang="en-US" altLang="zh-CN" sz="1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831095</a:t>
            </a:r>
            <a:endParaRPr lang="zh-CN" altLang="en-US" sz="1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36" name="Picture 15" descr="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3" y="44450"/>
            <a:ext cx="15049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5" r:id="rId9"/>
    <p:sldLayoutId id="2147484053" r:id="rId10"/>
    <p:sldLayoutId id="214748405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pn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31" Type="http://schemas.openxmlformats.org/officeDocument/2006/relationships/image" Target="../media/image82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Relationship Id="rId35" Type="http://schemas.openxmlformats.org/officeDocument/2006/relationships/image" Target="../media/image86.jpeg"/><Relationship Id="rId8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0.jpeg"/><Relationship Id="rId18" Type="http://schemas.openxmlformats.org/officeDocument/2006/relationships/image" Target="../media/image115.jpeg"/><Relationship Id="rId3" Type="http://schemas.openxmlformats.org/officeDocument/2006/relationships/image" Target="../media/image103.jpeg"/><Relationship Id="rId7" Type="http://schemas.openxmlformats.org/officeDocument/2006/relationships/hyperlink" Target="http://www.chinanet.cc/store/content.php?module=content_newsdetail&amp;news_id=30" TargetMode="External"/><Relationship Id="rId12" Type="http://schemas.openxmlformats.org/officeDocument/2006/relationships/image" Target="../media/image109.jpeg"/><Relationship Id="rId17" Type="http://schemas.openxmlformats.org/officeDocument/2006/relationships/image" Target="../media/image114.jpeg"/><Relationship Id="rId2" Type="http://schemas.openxmlformats.org/officeDocument/2006/relationships/image" Target="../media/image102.jpeg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108.jpeg"/><Relationship Id="rId5" Type="http://schemas.openxmlformats.org/officeDocument/2006/relationships/hyperlink" Target="http://www.chinanet.cc/help/NanJingYanTaoHui-1/DSC_0093.JPG" TargetMode="External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19" Type="http://schemas.openxmlformats.org/officeDocument/2006/relationships/image" Target="../media/image116.jpeg"/><Relationship Id="rId4" Type="http://schemas.openxmlformats.org/officeDocument/2006/relationships/image" Target="../media/image104.jpeg"/><Relationship Id="rId9" Type="http://schemas.openxmlformats.org/officeDocument/2006/relationships/hyperlink" Target="http://www.idcquan.com/fwsdt/715926.html" TargetMode="External"/><Relationship Id="rId14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chinanet.cc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26" Type="http://schemas.openxmlformats.org/officeDocument/2006/relationships/image" Target="../media/image50.jpeg"/><Relationship Id="rId3" Type="http://schemas.openxmlformats.org/officeDocument/2006/relationships/image" Target="../media/image27.jpeg"/><Relationship Id="rId21" Type="http://schemas.openxmlformats.org/officeDocument/2006/relationships/image" Target="../media/image45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5" Type="http://schemas.openxmlformats.org/officeDocument/2006/relationships/image" Target="../media/image49.jpeg"/><Relationship Id="rId2" Type="http://schemas.openxmlformats.org/officeDocument/2006/relationships/image" Target="../media/image26.jpeg"/><Relationship Id="rId16" Type="http://schemas.openxmlformats.org/officeDocument/2006/relationships/image" Target="../media/image40.jpe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24" Type="http://schemas.openxmlformats.org/officeDocument/2006/relationships/image" Target="../media/image48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23" Type="http://schemas.openxmlformats.org/officeDocument/2006/relationships/image" Target="../media/image47.jpeg"/><Relationship Id="rId28" Type="http://schemas.openxmlformats.org/officeDocument/2006/relationships/image" Target="../media/image52.jpeg"/><Relationship Id="rId10" Type="http://schemas.openxmlformats.org/officeDocument/2006/relationships/image" Target="../media/image34.jpeg"/><Relationship Id="rId19" Type="http://schemas.openxmlformats.org/officeDocument/2006/relationships/image" Target="../media/image43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Relationship Id="rId22" Type="http://schemas.openxmlformats.org/officeDocument/2006/relationships/image" Target="../media/image46.jpeg"/><Relationship Id="rId27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539552" y="206375"/>
            <a:ext cx="6165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WWW.ChinaNet.CC    </a:t>
            </a:r>
            <a:r>
              <a: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中网科技（苏州）股份有限公司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683568" y="555625"/>
            <a:ext cx="5688012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5125" name="Group 7"/>
          <p:cNvGrpSpPr>
            <a:grpSpLocks/>
          </p:cNvGrpSpPr>
          <p:nvPr/>
        </p:nvGrpSpPr>
        <p:grpSpPr bwMode="auto">
          <a:xfrm>
            <a:off x="3175" y="925513"/>
            <a:ext cx="9137650" cy="452437"/>
            <a:chOff x="0" y="0"/>
            <a:chExt cx="9171442" cy="421382"/>
          </a:xfrm>
        </p:grpSpPr>
        <p:cxnSp>
          <p:nvCxnSpPr>
            <p:cNvPr id="5128" name="直接连接符 7"/>
            <p:cNvCxnSpPr>
              <a:cxnSpLocks noChangeShapeType="1"/>
            </p:cNvCxnSpPr>
            <p:nvPr/>
          </p:nvCxnSpPr>
          <p:spPr bwMode="auto">
            <a:xfrm>
              <a:off x="9525" y="0"/>
              <a:ext cx="9144453" cy="0"/>
            </a:xfrm>
            <a:prstGeom prst="line">
              <a:avLst/>
            </a:prstGeom>
            <a:noFill/>
            <a:ln w="31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29" name="矩形 8"/>
            <p:cNvSpPr>
              <a:spLocks noChangeArrowheads="1"/>
            </p:cNvSpPr>
            <p:nvPr/>
          </p:nvSpPr>
          <p:spPr bwMode="auto">
            <a:xfrm>
              <a:off x="0" y="28622"/>
              <a:ext cx="9171442" cy="39276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>
              <a:outerShdw dist="38100" dir="2700000" algn="ctr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760000"/>
                </a:solidFill>
              </a:endParaRPr>
            </a:p>
          </p:txBody>
        </p:sp>
      </p:grp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84188"/>
            <a:ext cx="466248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D46CAAE7-5359-462F-B360-96945112D12A}"/>
              </a:ext>
            </a:extLst>
          </p:cNvPr>
          <p:cNvSpPr/>
          <p:nvPr/>
        </p:nvSpPr>
        <p:spPr>
          <a:xfrm>
            <a:off x="3622477" y="4578244"/>
            <a:ext cx="3888432" cy="358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ts val="2200"/>
              </a:lnSpc>
              <a:spcAft>
                <a:spcPts val="0"/>
              </a:spcAft>
              <a:defRPr/>
            </a:pPr>
            <a:r>
              <a:rPr lang="zh-CN" altLang="en-US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云计算和大数据中心服务提供商</a:t>
            </a:r>
            <a:endParaRPr lang="zh-CN" altLang="zh-CN" kern="1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FE3F307E-16C5-4AC5-91A2-D86CC4CFB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8074" y="2571750"/>
            <a:ext cx="29546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中网科技简介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601688" y="186293"/>
            <a:ext cx="547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的客户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612236" y="4278564"/>
            <a:ext cx="3595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中网科技拥有各类客户多达数万家</a:t>
            </a:r>
            <a:r>
              <a:rPr lang="en-US" altLang="zh-CN" sz="16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1600" u="sng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3E7D128C-B972-4948-9569-78B214CC27FD}"/>
              </a:ext>
            </a:extLst>
          </p:cNvPr>
          <p:cNvGrpSpPr/>
          <p:nvPr/>
        </p:nvGrpSpPr>
        <p:grpSpPr>
          <a:xfrm>
            <a:off x="601688" y="1133178"/>
            <a:ext cx="7786736" cy="2896843"/>
            <a:chOff x="597318" y="1240028"/>
            <a:chExt cx="7665743" cy="322040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0741" y="1273640"/>
              <a:ext cx="1815310" cy="33069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688" y="1270696"/>
              <a:ext cx="1265283" cy="28803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935" y="1614863"/>
              <a:ext cx="1947126" cy="31506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4781" y="1276834"/>
              <a:ext cx="1358280" cy="30034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7225" y="1806841"/>
              <a:ext cx="991171" cy="35949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084" y="2872096"/>
              <a:ext cx="1057275" cy="35242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1688" y="1636288"/>
              <a:ext cx="2028828" cy="36671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8877" y="2515213"/>
              <a:ext cx="2149227" cy="35688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58136" y="1957250"/>
              <a:ext cx="1304925" cy="64850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6173" y="1957249"/>
              <a:ext cx="819150" cy="65722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7702" y="2061418"/>
              <a:ext cx="1395413" cy="39052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08432" y="2643758"/>
              <a:ext cx="754629" cy="30449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958136" y="2674973"/>
              <a:ext cx="504056" cy="27328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444208" y="3939902"/>
              <a:ext cx="1818853" cy="52052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75193" y="2643758"/>
              <a:ext cx="1369109" cy="292876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21753" y="2218584"/>
              <a:ext cx="936643" cy="44166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7702" y="2984390"/>
              <a:ext cx="2149227" cy="24242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897072" y="2890926"/>
              <a:ext cx="1188265" cy="40090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19914" y="3943943"/>
              <a:ext cx="1947889" cy="516486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480383" y="2989150"/>
              <a:ext cx="1363920" cy="28770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482552" y="1240028"/>
              <a:ext cx="1447330" cy="50951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931238" y="3435846"/>
              <a:ext cx="1331823" cy="429922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930275" y="3003798"/>
              <a:ext cx="1332786" cy="391676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000623" y="3422127"/>
              <a:ext cx="1843679" cy="4493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133315" y="2513603"/>
              <a:ext cx="833910" cy="2761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859416" y="2513603"/>
              <a:ext cx="1139102" cy="29189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897072" y="3368017"/>
              <a:ext cx="1446437" cy="53036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897601" y="3939902"/>
              <a:ext cx="1445908" cy="520527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98877" y="3943984"/>
              <a:ext cx="2222184" cy="516445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542205" y="3291830"/>
              <a:ext cx="815895" cy="12461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049936" y="2061418"/>
              <a:ext cx="1362301" cy="35781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97318" y="3291830"/>
              <a:ext cx="2150786" cy="542068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482552" y="1923182"/>
              <a:ext cx="1465022" cy="543238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940" y="1595772"/>
              <a:ext cx="797771" cy="440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066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4221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我们规范合法，网安保障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552316" y="1192868"/>
            <a:ext cx="43396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公司内设置公安部全国示范网安警务中心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1200"/>
              </a:spcAft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社会责任、网络安全、公司治理合法规范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068" y="3795886"/>
            <a:ext cx="1150445" cy="60305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F4EC8B8-A878-4256-9167-6C195735AF72}"/>
              </a:ext>
            </a:extLst>
          </p:cNvPr>
          <p:cNvGrpSpPr/>
          <p:nvPr/>
        </p:nvGrpSpPr>
        <p:grpSpPr>
          <a:xfrm>
            <a:off x="611560" y="1260157"/>
            <a:ext cx="7665890" cy="3327718"/>
            <a:chOff x="578938" y="1203598"/>
            <a:chExt cx="7665890" cy="332771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4088" y="2125458"/>
              <a:ext cx="1519038" cy="1202929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1373" y="3370358"/>
              <a:ext cx="2793795" cy="1160958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8264" y="2125458"/>
              <a:ext cx="1296144" cy="632126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8264" y="2787774"/>
              <a:ext cx="1296144" cy="54061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8264" y="1203598"/>
              <a:ext cx="1296145" cy="87988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938" y="2125458"/>
              <a:ext cx="2897870" cy="240585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3922" y="2125458"/>
              <a:ext cx="1795028" cy="120917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69587" y="3370358"/>
              <a:ext cx="1875241" cy="1160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751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335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我们参加的社会公益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611560" y="1112504"/>
            <a:ext cx="6033047" cy="81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buFont typeface="Wingdings" panose="05000000000000000000" pitchFamily="2" charset="2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爱心捐助和留守儿童关爱行动“托起爱心、放飞梦想”。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buFont typeface="Wingdings" panose="05000000000000000000" pitchFamily="2" charset="2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助力慈善事业，参与成立“苏州民建爱心基金”。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86CE700-B560-47CA-AB63-982045000C5B}"/>
              </a:ext>
            </a:extLst>
          </p:cNvPr>
          <p:cNvGrpSpPr/>
          <p:nvPr/>
        </p:nvGrpSpPr>
        <p:grpSpPr>
          <a:xfrm>
            <a:off x="611559" y="1034854"/>
            <a:ext cx="7632849" cy="3542973"/>
            <a:chOff x="611559" y="1034854"/>
            <a:chExt cx="7632849" cy="3542973"/>
          </a:xfrm>
        </p:grpSpPr>
        <p:grpSp>
          <p:nvGrpSpPr>
            <p:cNvPr id="18437" name="组合 1"/>
            <p:cNvGrpSpPr>
              <a:grpSpLocks/>
            </p:cNvGrpSpPr>
            <p:nvPr/>
          </p:nvGrpSpPr>
          <p:grpSpPr bwMode="auto">
            <a:xfrm>
              <a:off x="611559" y="2108343"/>
              <a:ext cx="7632849" cy="2469484"/>
              <a:chOff x="1022350" y="1779661"/>
              <a:chExt cx="6462538" cy="2663751"/>
            </a:xfrm>
          </p:grpSpPr>
          <p:pic>
            <p:nvPicPr>
              <p:cNvPr id="18438" name="Picture 2" descr="C:\Users\wang\Desktop\IMG_0024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350" y="1779661"/>
                <a:ext cx="3734370" cy="2663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439" name="组合 1"/>
              <p:cNvGrpSpPr>
                <a:grpSpLocks/>
              </p:cNvGrpSpPr>
              <p:nvPr/>
            </p:nvGrpSpPr>
            <p:grpSpPr bwMode="auto">
              <a:xfrm>
                <a:off x="4860032" y="1779661"/>
                <a:ext cx="2624856" cy="2663751"/>
                <a:chOff x="4463939" y="2628181"/>
                <a:chExt cx="3132397" cy="3180255"/>
              </a:xfrm>
            </p:grpSpPr>
            <p:pic>
              <p:nvPicPr>
                <p:cNvPr id="18440" name="Picture 3" descr="C:\Users\wang\Desktop\IMG_6225.jp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3939" y="2628181"/>
                  <a:ext cx="1548221" cy="1031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41" name="Picture 4" descr="C:\Users\wang\Desktop\IMG_6308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48116" y="2628181"/>
                  <a:ext cx="1548220" cy="1031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442" name="Picture 10" descr="C:\Users\wang\Desktop\中网1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63939" y="3727351"/>
                  <a:ext cx="3132397" cy="2081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6819466-84B0-4DE0-8D07-94A7BFF73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2104" y="1034854"/>
              <a:ext cx="1532304" cy="10207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2420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我们团队的配置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783010" y="577850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946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419224"/>
            <a:ext cx="2539157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文本框 2"/>
          <p:cNvSpPr txBox="1">
            <a:spLocks noChangeArrowheads="1"/>
          </p:cNvSpPr>
          <p:nvPr/>
        </p:nvSpPr>
        <p:spPr bwMode="auto">
          <a:xfrm>
            <a:off x="611560" y="1419224"/>
            <a:ext cx="4681165" cy="293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团队主要成员均属中网自培养出的成员，具有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5-10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年管理经验。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并配置了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种团队的角色：谋划者、外交者、协调者、鞭策者、分析家、凝聚者、执行者、完善者。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  <a:buFont typeface="Wingdings" panose="05000000000000000000" pitchFamily="2" charset="2"/>
              <a:buChar char="u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打造一套立体的管理模式，使团队各岗位间无利益冲突。人人是老板的态度。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u"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C0B46D9-3093-4FDF-AA08-AD3E551C724A}"/>
              </a:ext>
            </a:extLst>
          </p:cNvPr>
          <p:cNvGrpSpPr/>
          <p:nvPr/>
        </p:nvGrpSpPr>
        <p:grpSpPr>
          <a:xfrm>
            <a:off x="3928183" y="1172906"/>
            <a:ext cx="4316225" cy="3415068"/>
            <a:chOff x="4139952" y="1198520"/>
            <a:chExt cx="4316225" cy="3415068"/>
          </a:xfrm>
        </p:grpSpPr>
        <p:pic>
          <p:nvPicPr>
            <p:cNvPr id="24" name="Picture 9" descr="中网科技2006超级网商证书">
              <a:extLst>
                <a:ext uri="{FF2B5EF4-FFF2-40B4-BE49-F238E27FC236}">
                  <a16:creationId xmlns:a16="http://schemas.microsoft.com/office/drawing/2014/main" id="{C3C3CAB3-EC57-42E1-BDC5-AFAA70E9B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582" y="3893909"/>
              <a:ext cx="1101595" cy="718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 descr="中网科技2006超级网商杂志封面">
              <a:extLst>
                <a:ext uri="{FF2B5EF4-FFF2-40B4-BE49-F238E27FC236}">
                  <a16:creationId xmlns:a16="http://schemas.microsoft.com/office/drawing/2014/main" id="{B087A8F5-D8EE-4A0A-85AF-6823D8372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9567" y="2477066"/>
              <a:ext cx="1081852" cy="141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中网科技2006超级网商杂志4">
              <a:extLst>
                <a:ext uri="{FF2B5EF4-FFF2-40B4-BE49-F238E27FC236}">
                  <a16:creationId xmlns:a16="http://schemas.microsoft.com/office/drawing/2014/main" id="{59D933B0-A193-4A7D-A9FC-DE362CFD3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581" y="2477066"/>
              <a:ext cx="1101595" cy="1415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组合 37">
              <a:extLst>
                <a:ext uri="{FF2B5EF4-FFF2-40B4-BE49-F238E27FC236}">
                  <a16:creationId xmlns:a16="http://schemas.microsoft.com/office/drawing/2014/main" id="{7807D80A-B377-4560-8507-AF7B75F726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3775" y="2965618"/>
              <a:ext cx="1777787" cy="756201"/>
              <a:chOff x="2161055" y="2770164"/>
              <a:chExt cx="6448248" cy="2994326"/>
            </a:xfrm>
          </p:grpSpPr>
          <p:pic>
            <p:nvPicPr>
              <p:cNvPr id="37" name="Picture 13" descr="DSC_0093-1">
                <a:hlinkClick r:id="rId5"/>
                <a:extLst>
                  <a:ext uri="{FF2B5EF4-FFF2-40B4-BE49-F238E27FC236}">
                    <a16:creationId xmlns:a16="http://schemas.microsoft.com/office/drawing/2014/main" id="{04931F99-70DA-42D3-B277-92ABC16958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7736" y="2770164"/>
                <a:ext cx="4501567" cy="299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1" descr="302">
                <a:hlinkClick r:id="rId7"/>
                <a:extLst>
                  <a:ext uri="{FF2B5EF4-FFF2-40B4-BE49-F238E27FC236}">
                    <a16:creationId xmlns:a16="http://schemas.microsoft.com/office/drawing/2014/main" id="{7B3A1166-9606-4B82-8D41-305F97319D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1055" y="2771048"/>
                <a:ext cx="1964479" cy="1300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5" descr="05_230">
                <a:hlinkClick r:id="rId9"/>
                <a:extLst>
                  <a:ext uri="{FF2B5EF4-FFF2-40B4-BE49-F238E27FC236}">
                    <a16:creationId xmlns:a16="http://schemas.microsoft.com/office/drawing/2014/main" id="{8370EEB3-9508-4584-8851-012D60FF5E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1056" y="4071527"/>
                <a:ext cx="1946680" cy="1692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8" name="Picture 7" descr="C:\Users\wang\Desktop\王道龙-江苏省互联网协会聘书1.jpg">
              <a:extLst>
                <a:ext uri="{FF2B5EF4-FFF2-40B4-BE49-F238E27FC236}">
                  <a16:creationId xmlns:a16="http://schemas.microsoft.com/office/drawing/2014/main" id="{79CFF3D1-9F3E-4F90-97FC-902A0ABEB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561" y="3908738"/>
              <a:ext cx="1087718" cy="70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组合 47">
              <a:extLst>
                <a:ext uri="{FF2B5EF4-FFF2-40B4-BE49-F238E27FC236}">
                  <a16:creationId xmlns:a16="http://schemas.microsoft.com/office/drawing/2014/main" id="{B03A5D1D-8DDC-4FC5-BFDF-FDAED78AD4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9952" y="3766643"/>
              <a:ext cx="2051609" cy="846945"/>
              <a:chOff x="1138015" y="2332831"/>
              <a:chExt cx="6661150" cy="3108325"/>
            </a:xfrm>
          </p:grpSpPr>
          <p:pic>
            <p:nvPicPr>
              <p:cNvPr id="30" name="Picture 18" descr="D:\Documents\My Pictures\私人\王道龙相关证件扫描件\荣誉证书\王晓龙-苏州工业职业技术学院客座讲师聘书2006.JPG">
                <a:extLst>
                  <a:ext uri="{FF2B5EF4-FFF2-40B4-BE49-F238E27FC236}">
                    <a16:creationId xmlns:a16="http://schemas.microsoft.com/office/drawing/2014/main" id="{6457BF33-5165-4FA6-874B-4D562D6A99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015" y="3971131"/>
                <a:ext cx="2201862" cy="147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19" descr="D:\Documents\My Pictures\私人\王道龙相关证件扫描件\荣誉证书\王晓龙-苏州工业职业技术学院专业建设指导委员会委员聘书2006.JPG">
                <a:extLst>
                  <a:ext uri="{FF2B5EF4-FFF2-40B4-BE49-F238E27FC236}">
                    <a16:creationId xmlns:a16="http://schemas.microsoft.com/office/drawing/2014/main" id="{C0130CC7-1F16-4659-B4F6-DE702A930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4015" y="3971131"/>
                <a:ext cx="2128837" cy="147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0" descr="D:\Documents\My Pictures\私人\王道龙相关证件扫描件\荣誉证书\王晓龙-苏州职业大学专业指导委员会委员聘书2007.JPG">
                <a:extLst>
                  <a:ext uri="{FF2B5EF4-FFF2-40B4-BE49-F238E27FC236}">
                    <a16:creationId xmlns:a16="http://schemas.microsoft.com/office/drawing/2014/main" id="{91C20CB0-6328-414D-BBF4-2B8EAFAF2D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3340" y="3971131"/>
                <a:ext cx="2155825" cy="1470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5" descr="IMG0000004426">
                <a:extLst>
                  <a:ext uri="{FF2B5EF4-FFF2-40B4-BE49-F238E27FC236}">
                    <a16:creationId xmlns:a16="http://schemas.microsoft.com/office/drawing/2014/main" id="{BA78241A-4F96-4022-9C4E-CC441F7E1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1439" y="2332831"/>
                <a:ext cx="2114550" cy="146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13" descr="IMG0000004425">
                <a:extLst>
                  <a:ext uri="{FF2B5EF4-FFF2-40B4-BE49-F238E27FC236}">
                    <a16:creationId xmlns:a16="http://schemas.microsoft.com/office/drawing/2014/main" id="{E956833A-6D94-4E13-9B9B-2D2FC92602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8015" y="2332831"/>
                <a:ext cx="2201862" cy="1498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7" descr="IMG0000004427">
                <a:extLst>
                  <a:ext uri="{FF2B5EF4-FFF2-40B4-BE49-F238E27FC236}">
                    <a16:creationId xmlns:a16="http://schemas.microsoft.com/office/drawing/2014/main" id="{314C9C4F-A6A1-4290-80CF-5F5E40046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9052" y="2332831"/>
                <a:ext cx="2170113" cy="146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1" descr="D:\Documents\My Pictures\私人\王道龙相关证件扫描件\荣誉证书\王晓龙-苏州职业大学专业指导委员会委员聘书2009.jpg">
                <a:extLst>
                  <a:ext uri="{FF2B5EF4-FFF2-40B4-BE49-F238E27FC236}">
                    <a16:creationId xmlns:a16="http://schemas.microsoft.com/office/drawing/2014/main" id="{39A87804-1147-4C6C-81DA-E35BF85453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3600863"/>
                <a:ext cx="2592288" cy="1428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0" name="Picture 15" descr="DSCN2315">
              <a:extLst>
                <a:ext uri="{FF2B5EF4-FFF2-40B4-BE49-F238E27FC236}">
                  <a16:creationId xmlns:a16="http://schemas.microsoft.com/office/drawing/2014/main" id="{7BD195E4-AE10-48C2-8608-A59A84BAE8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2014" y="1198520"/>
              <a:ext cx="1464162" cy="1157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文本框 2">
            <a:extLst>
              <a:ext uri="{FF2B5EF4-FFF2-40B4-BE49-F238E27FC236}">
                <a16:creationId xmlns:a16="http://schemas.microsoft.com/office/drawing/2014/main" id="{B13F6F7D-3BCE-4DC4-8AF9-611CA53EE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890" y="1093755"/>
            <a:ext cx="3505700" cy="203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1700"/>
              </a:lnSpc>
            </a:pP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王道龙 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ts val="17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中网科技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董事长、总裁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江苏省互联网新技术新业务专家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中英云计算工程中心负责人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利物浦大学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民建中央信息和网络创新专委会 委员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民建江苏信息和网络创新专委会 常务副主任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江苏省互联网协会 常务理事     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1700"/>
              </a:lnSpc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2">
            <a:extLst>
              <a:ext uri="{FF2B5EF4-FFF2-40B4-BE49-F238E27FC236}">
                <a16:creationId xmlns:a16="http://schemas.microsoft.com/office/drawing/2014/main" id="{0366E6EC-86D8-48FA-AD15-129D21D37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099525"/>
            <a:ext cx="248287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吴炯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江南嘉捷（三六零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601360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）创始人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股东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费惠君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江南嘉捷（三六零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601360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）创始人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股东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何思模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易事特（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300376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）董事长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创始人，东方集团董事长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创始人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吴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**</a:t>
            </a: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国有大型上市证券公司前董事长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***</a:t>
            </a:r>
          </a:p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多位上市公司总经理等参与。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Box 1">
            <a:extLst>
              <a:ext uri="{FF2B5EF4-FFF2-40B4-BE49-F238E27FC236}">
                <a16:creationId xmlns:a16="http://schemas.microsoft.com/office/drawing/2014/main" id="{1E237F1B-EAEE-4D0B-93DD-760D71BC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27013"/>
            <a:ext cx="2781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中网科技创始人和股东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328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公司未来发展的前景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11560" y="1172898"/>
            <a:ext cx="7776864" cy="376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行业前景：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云计算数据中心是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人工智能和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的基础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支撑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产业转型升级的重要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保障。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市场趋势：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随着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中国制造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2025》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，人工智能和互联网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的不断推进，各行业迫切需要通过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云计算数据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系统助推行业转型升级发展。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工信部统计数据显示“十二五”期间，中国的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云计算数据中心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产业年均增长率超过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年已达到约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亿元。预计到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年总规模有望达到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亿元。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Bef>
                <a:spcPts val="1200"/>
              </a:spcBef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公司前景：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公司稳健发展，资源丰富，随着信息化大浪潮将会取得更好的发展。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endParaRPr lang="zh-CN" altLang="en-US" sz="1500" dirty="0"/>
          </a:p>
        </p:txBody>
      </p:sp>
      <p:pic>
        <p:nvPicPr>
          <p:cNvPr id="1028" name="Picture 4" descr="http://5b0988e595225.cdn.sohucs.com/images/20170817/86e41c857ac84007ae9f7f346cdb1888.jpeg">
            <a:extLst>
              <a:ext uri="{FF2B5EF4-FFF2-40B4-BE49-F238E27FC236}">
                <a16:creationId xmlns:a16="http://schemas.microsoft.com/office/drawing/2014/main" id="{AF14A8E3-693A-46E7-A139-EDE1E67DC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21" y="1180680"/>
            <a:ext cx="3562209" cy="204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434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729034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054583" y="3219822"/>
            <a:ext cx="56124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中网科技（苏州）股份有限公司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网址：</a:t>
            </a:r>
            <a:r>
              <a:rPr lang="en-US" altLang="zh-CN" sz="1600" u="sng" dirty="0"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Http://ChinaNet.CC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电话：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0512-8886-8888 </a:t>
            </a:r>
            <a:b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传真：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0512-8886-8899 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客服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800001180 </a:t>
            </a:r>
            <a:endParaRPr lang="zh-CN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地址：苏州园区西沈浒路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535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号国际中心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楼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邮编：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215028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3357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dirty="0"/>
              <a:t>THANKS</a:t>
            </a: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054583" y="1585304"/>
            <a:ext cx="5724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600" dirty="0">
                <a:latin typeface="华文行楷" panose="02010800040101010101" pitchFamily="2" charset="-122"/>
                <a:ea typeface="华文行楷" panose="02010800040101010101" pitchFamily="2" charset="-122"/>
              </a:rPr>
              <a:t>感谢您对中网科技的支持！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我们在做什么： 商业模式、产品模式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内容占位符 2"/>
          <p:cNvSpPr txBox="1">
            <a:spLocks noChangeArrowheads="1"/>
          </p:cNvSpPr>
          <p:nvPr/>
        </p:nvSpPr>
        <p:spPr bwMode="auto">
          <a:xfrm>
            <a:off x="611560" y="1131590"/>
            <a:ext cx="74894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185738" eaLnBrk="0" hangingPunct="0"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rgbClr val="336699"/>
              </a:buClr>
              <a:buSzPct val="5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rgbClr val="336699"/>
              </a:buClr>
              <a:buSzPct val="5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rgbClr val="336699"/>
              </a:buClr>
              <a:buSzPct val="5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0"/>
              </a:spcAft>
              <a:buClr>
                <a:srgbClr val="336699"/>
              </a:buClr>
              <a:buSzPct val="55000"/>
              <a:buFont typeface="Wingdings" pitchFamily="2" charset="2"/>
              <a:buChar char="£"/>
              <a:defRPr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中网科技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信息化像使用水电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一样方便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使用户能有更多的精力投入到自己的专业领域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解决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用户</a:t>
            </a: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信息化过程的复杂性、时效性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。为用户降低成本</a:t>
            </a: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提升竞争力</a:t>
            </a:r>
            <a:r>
              <a:rPr lang="zh-CN" altLang="zh-CN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中网科技遍及多省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数据中心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，提供的产品和服务：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★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大数据中心：为数据的家提供专业化服务和解决方案。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★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云计算服务：按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用量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计费的公有云，混合云，私有云。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★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解决方案：技术支撑，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网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信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安全，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管家服务，软件开发。 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lvl="1" eaLnBrk="1" hangingPunct="1">
              <a:lnSpc>
                <a:spcPct val="120000"/>
              </a:lnSpc>
              <a:spcBef>
                <a:spcPct val="30000"/>
              </a:spcBef>
              <a:buClr>
                <a:srgbClr val="336699"/>
              </a:buClr>
              <a:buSzPct val="55000"/>
              <a:defRPr/>
            </a:pP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★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网站服务：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域名注册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交易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拍卖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，网站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托管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建设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zh-CN" sz="1600" dirty="0">
                <a:latin typeface="微软雅黑" pitchFamily="34" charset="-122"/>
                <a:ea typeface="微软雅黑" pitchFamily="34" charset="-122"/>
              </a:rPr>
              <a:t>推广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1" name="文本框 8"/>
          <p:cNvSpPr txBox="1">
            <a:spLocks noChangeArrowheads="1"/>
          </p:cNvSpPr>
          <p:nvPr/>
        </p:nvSpPr>
        <p:spPr bwMode="auto">
          <a:xfrm>
            <a:off x="3409823" y="2070100"/>
            <a:ext cx="5184577" cy="262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IDC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数据中心：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数据中心定制，服务器租用</a:t>
            </a:r>
            <a:r>
              <a:rPr lang="zh-CN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，服务器托管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概况：自购土地，自建产业园，数据中心专项立项。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建筑：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8-16KN/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㎡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，层高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5.5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米，乙类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度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级抗震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洪。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电力：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99.99%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保障，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电源，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UPS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，能源站。电价低。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网络：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电信，联通，移动，第三方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多运营商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互联网接入。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智能：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机器人智能巡检，自动气体消防，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恒温恒湿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标准：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按国际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T4/T3/T2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级，国标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A/B/C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类，金融定制。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节能：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PUE1.05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（内蒙）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~1.5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（安徽）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自动化机房管理。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  <a:spcAft>
                <a:spcPts val="0"/>
              </a:spcAft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服务：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365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*24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小时。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IT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部门烦恼全忘掉。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22" name="矩形 16"/>
          <p:cNvSpPr>
            <a:spLocks noChangeArrowheads="1"/>
          </p:cNvSpPr>
          <p:nvPr/>
        </p:nvSpPr>
        <p:spPr bwMode="auto">
          <a:xfrm>
            <a:off x="7164388" y="1701800"/>
            <a:ext cx="1976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998BCEA-9155-485D-9800-EFBAB33CEBF5}"/>
              </a:ext>
            </a:extLst>
          </p:cNvPr>
          <p:cNvGrpSpPr/>
          <p:nvPr/>
        </p:nvGrpSpPr>
        <p:grpSpPr>
          <a:xfrm>
            <a:off x="611560" y="2070100"/>
            <a:ext cx="2592288" cy="2517775"/>
            <a:chOff x="611560" y="1131590"/>
            <a:chExt cx="3240360" cy="355947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0" y="3465090"/>
              <a:ext cx="1751212" cy="122597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1560" y="1131590"/>
              <a:ext cx="1751212" cy="1152128"/>
            </a:xfrm>
            <a:prstGeom prst="rect">
              <a:avLst/>
            </a:prstGeom>
          </p:spPr>
        </p:pic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305" y="1131591"/>
              <a:ext cx="1407615" cy="570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305" y="2326481"/>
              <a:ext cx="1407615" cy="626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305" y="1701801"/>
              <a:ext cx="1407615" cy="581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 descr="D:\Documents\1中网科技（苏州）有限公司\IDC数据中心\电信机房\南通电信\中网南通电信数据中心图片\中网南通电信数据中心200×150\中网南通数据中心核心路由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100" y="3003797"/>
              <a:ext cx="1416820" cy="1682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1560" y="2326482"/>
              <a:ext cx="1760738" cy="1109364"/>
            </a:xfrm>
            <a:prstGeom prst="rect">
              <a:avLst/>
            </a:prstGeom>
          </p:spPr>
        </p:pic>
      </p:grpSp>
      <p:pic>
        <p:nvPicPr>
          <p:cNvPr id="14" name="图片 14">
            <a:extLst>
              <a:ext uri="{FF2B5EF4-FFF2-40B4-BE49-F238E27FC236}">
                <a16:creationId xmlns:a16="http://schemas.microsoft.com/office/drawing/2014/main" id="{ECB7E0CF-E7DF-4039-9267-B4AB6CD36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6418"/>
            <a:ext cx="7776864" cy="88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AA253670-880B-44BB-B4C3-8939C46A3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27013"/>
            <a:ext cx="4968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我们在做什么：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1.IDC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222" name="矩形 16"/>
          <p:cNvSpPr>
            <a:spLocks noChangeArrowheads="1"/>
          </p:cNvSpPr>
          <p:nvPr/>
        </p:nvSpPr>
        <p:spPr bwMode="auto">
          <a:xfrm>
            <a:off x="7164388" y="1701800"/>
            <a:ext cx="1976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63D479C-950C-456F-8E58-F65F49C03029}"/>
              </a:ext>
            </a:extLst>
          </p:cNvPr>
          <p:cNvGrpSpPr/>
          <p:nvPr/>
        </p:nvGrpSpPr>
        <p:grpSpPr>
          <a:xfrm>
            <a:off x="4788024" y="1062233"/>
            <a:ext cx="3528392" cy="861445"/>
            <a:chOff x="611560" y="1052229"/>
            <a:chExt cx="3656012" cy="1092837"/>
          </a:xfrm>
        </p:grpSpPr>
        <p:pic>
          <p:nvPicPr>
            <p:cNvPr id="9219" name="图片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052229"/>
              <a:ext cx="1814512" cy="108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060" y="1055404"/>
              <a:ext cx="1814512" cy="108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8">
            <a:extLst>
              <a:ext uri="{FF2B5EF4-FFF2-40B4-BE49-F238E27FC236}">
                <a16:creationId xmlns:a16="http://schemas.microsoft.com/office/drawing/2014/main" id="{E545C279-359E-4895-A8AF-4E85C5AC0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2069697"/>
            <a:ext cx="3888432" cy="190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中网科技（内蒙古）云计算基地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位置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海拉尔机场东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9KM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规模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亩地，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万个机柜，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万台服务器。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成本：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PUE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低于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1.1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，电价低至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0.26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电力：国电</a:t>
            </a:r>
            <a:r>
              <a:rPr lang="en-US" altLang="zh-CN" sz="13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110KV</a:t>
            </a:r>
            <a:r>
              <a:rPr lang="zh-CN" altLang="en-US" sz="13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变电站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建在基地地块。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网络：电信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移动双路由管路环路接入。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9A76397B-C374-425F-A471-A2CA1BB86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2067694"/>
            <a:ext cx="3888433" cy="190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中网科技（安徽）云计算基地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位置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南京西界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15KM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规模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亩地，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5000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个机柜，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万台服务器。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成本：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PUE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＜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1.5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，大工业电价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三联供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=0.61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电力：国电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座</a:t>
            </a:r>
            <a:r>
              <a:rPr lang="en-US" altLang="zh-CN" sz="13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110KV</a:t>
            </a:r>
            <a:r>
              <a:rPr lang="zh-CN" altLang="en-US" sz="1300" u="sng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变电站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To35KV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双电源。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</a:pP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网络：电信、联通、移动双路由管路环路接入。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7F848DB-11B2-43AE-B2F4-C08C6CAADF39}"/>
              </a:ext>
            </a:extLst>
          </p:cNvPr>
          <p:cNvSpPr txBox="1"/>
          <p:nvPr/>
        </p:nvSpPr>
        <p:spPr>
          <a:xfrm>
            <a:off x="611560" y="4089744"/>
            <a:ext cx="7920880" cy="586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定制：国际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T2/T3/T4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A/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类以及金融双活、灾备、渲染、超算等各类型数据中心。</a:t>
            </a:r>
            <a:endParaRPr lang="en-US" altLang="zh-CN" sz="15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</a:pP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速度：最快可以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个月交付使用（双电源、备用电源、冷水机组都按照</a:t>
            </a:r>
            <a:r>
              <a:rPr lang="en-US" altLang="zh-CN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T4</a:t>
            </a:r>
            <a:r>
              <a:rPr lang="zh-CN" altLang="en-US" sz="15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级建设）。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35B665D-4379-4E66-AD6E-24919FBA614A}"/>
              </a:ext>
            </a:extLst>
          </p:cNvPr>
          <p:cNvGrpSpPr/>
          <p:nvPr/>
        </p:nvGrpSpPr>
        <p:grpSpPr>
          <a:xfrm>
            <a:off x="611560" y="1059582"/>
            <a:ext cx="3517456" cy="861207"/>
            <a:chOff x="617027" y="1058942"/>
            <a:chExt cx="3517456" cy="1008112"/>
          </a:xfrm>
        </p:grpSpPr>
        <p:pic>
          <p:nvPicPr>
            <p:cNvPr id="922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311" y="1058942"/>
              <a:ext cx="1751172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EFC220A-2B60-4721-A0D8-9EE2D670B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027" y="1058942"/>
              <a:ext cx="1740238" cy="1008111"/>
            </a:xfrm>
            <a:prstGeom prst="rect">
              <a:avLst/>
            </a:prstGeom>
          </p:spPr>
        </p:pic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C5C8A334-FBDC-4A46-891C-ED460793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227013"/>
            <a:ext cx="4968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我们在做什么：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1.IDC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租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定制</a:t>
            </a:r>
          </a:p>
        </p:txBody>
      </p:sp>
    </p:spTree>
    <p:extLst>
      <p:ext uri="{BB962C8B-B14F-4D97-AF65-F5344CB8AC3E}">
        <p14:creationId xmlns:p14="http://schemas.microsoft.com/office/powerpoint/2010/main" val="302454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4005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我们在做什么：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云计算服务</a:t>
            </a: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173" name="文本框 10"/>
          <p:cNvSpPr txBox="1">
            <a:spLocks noChangeArrowheads="1"/>
          </p:cNvSpPr>
          <p:nvPr/>
        </p:nvSpPr>
        <p:spPr bwMode="auto">
          <a:xfrm>
            <a:off x="3707904" y="2111479"/>
            <a:ext cx="5040560" cy="25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 云计算服务：云服务器，公有云，私有云，混合云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中网云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让用户像使用水和电一样方便的获得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、内存、空间、网络、软件、技术、数据等资源。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降低成本、按需付费，即时开通、快速部署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弹性扩展、随时升级，容灾备份、安全可靠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自助备份、数据还原，性能监控、图文展示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 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自主管理，远程开关机、重启重装操作系统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2" descr="http://img.zhongzhiyunji.com/product/2405243b895308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7693"/>
            <a:ext cx="2952328" cy="252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A6F9E50F-9281-4FF7-84CA-DFE85F474E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7035"/>
            <a:ext cx="7776864" cy="88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72" name="矩形 16"/>
          <p:cNvSpPr>
            <a:spLocks noChangeArrowheads="1"/>
          </p:cNvSpPr>
          <p:nvPr/>
        </p:nvSpPr>
        <p:spPr bwMode="auto">
          <a:xfrm>
            <a:off x="7164388" y="1701800"/>
            <a:ext cx="1976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3" name="文本框 18"/>
          <p:cNvSpPr txBox="1">
            <a:spLocks noChangeArrowheads="1"/>
          </p:cNvSpPr>
          <p:nvPr/>
        </p:nvSpPr>
        <p:spPr bwMode="auto">
          <a:xfrm>
            <a:off x="4875213" y="3422650"/>
            <a:ext cx="2190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4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4608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我们在做什么：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网站服务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/ 4.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增值服务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66E2D39-34A9-4B0A-8470-5A71ACC69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128" y="2118465"/>
            <a:ext cx="5206344" cy="25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</a:pPr>
            <a:r>
              <a:rPr lang="zh-CN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网站服务：域名注册</a:t>
            </a:r>
            <a:r>
              <a:rPr lang="en-US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交易</a:t>
            </a:r>
            <a:r>
              <a:rPr lang="en-US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拍卖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，网站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托管</a:t>
            </a:r>
            <a:r>
              <a:rPr lang="en-US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en-US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推广</a:t>
            </a:r>
            <a:r>
              <a:rPr lang="zh-CN" alt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 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ICANN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国际注册商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、安全放心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自主管理、智能解析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独家安全锁，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WHOIS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隐私保护、自由转入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转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过户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网站主机一键式部署，网站管家让信息化都没有门槛。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★ 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增值</a:t>
            </a:r>
            <a:r>
              <a:rPr lang="zh-CN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服务：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技术支撑，</a:t>
            </a:r>
            <a:r>
              <a:rPr lang="zh-CN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网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信</a:t>
            </a:r>
            <a:r>
              <a:rPr lang="zh-CN" altLang="zh-CN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安全，服务外包</a:t>
            </a:r>
            <a:r>
              <a:rPr lang="zh-CN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，管家服务。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数据中心解决方案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，技术支撑；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私有云定制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部署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托管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 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网络和信息安全，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黑客攻击应急处理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，全国联控联防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200"/>
              </a:lnSpc>
            </a:pP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※</a:t>
            </a: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服务器系统安全、数据库管理；文件清理、故障</a:t>
            </a:r>
            <a:r>
              <a:rPr lang="zh-CN" altLang="en-US" sz="1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处理。</a:t>
            </a:r>
            <a:endParaRPr lang="zh-CN" altLang="zh-CN" sz="1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id="{B6376F83-3E1E-42FD-B710-E4EA148FE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5" y="2067692"/>
            <a:ext cx="2945493" cy="252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92C33AB5-A957-4662-A8A0-5F1BECA3B7E9}"/>
              </a:ext>
            </a:extLst>
          </p:cNvPr>
          <p:cNvGrpSpPr/>
          <p:nvPr/>
        </p:nvGrpSpPr>
        <p:grpSpPr>
          <a:xfrm>
            <a:off x="611560" y="1107035"/>
            <a:ext cx="7776864" cy="890587"/>
            <a:chOff x="613430" y="1105099"/>
            <a:chExt cx="7794990" cy="890587"/>
          </a:xfrm>
        </p:grpSpPr>
        <p:pic>
          <p:nvPicPr>
            <p:cNvPr id="19" name="图片 1">
              <a:extLst>
                <a:ext uri="{FF2B5EF4-FFF2-40B4-BE49-F238E27FC236}">
                  <a16:creationId xmlns:a16="http://schemas.microsoft.com/office/drawing/2014/main" id="{B75A3835-8232-4013-8828-C5A9130275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585" y="1105099"/>
              <a:ext cx="1609295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域名图片">
              <a:extLst>
                <a:ext uri="{FF2B5EF4-FFF2-40B4-BE49-F238E27FC236}">
                  <a16:creationId xmlns:a16="http://schemas.microsoft.com/office/drawing/2014/main" id="{61A73B2C-1A1A-48F8-BE50-ECF07AD840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30" y="1105099"/>
              <a:ext cx="2302386" cy="88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>
              <a:extLst>
                <a:ext uri="{FF2B5EF4-FFF2-40B4-BE49-F238E27FC236}">
                  <a16:creationId xmlns:a16="http://schemas.microsoft.com/office/drawing/2014/main" id="{72AA3C4C-1492-404E-9656-27CC2CD92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696" y="1105099"/>
              <a:ext cx="1857027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8CD30C38-2A14-40B4-8A4A-C80A9FF7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4304" y="1105099"/>
              <a:ext cx="1944116" cy="8886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44644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我们目前具备的条件，特有的竞争优势</a:t>
            </a: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238250" y="1527175"/>
            <a:ext cx="45577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</a:rPr>
              <a:t>建议内容：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</a:rPr>
              <a:t>可以用文字或者图示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000" dirty="0">
                <a:solidFill>
                  <a:schemeClr val="bg1">
                    <a:lumMod val="95000"/>
                  </a:schemeClr>
                </a:solidFill>
              </a:rPr>
              <a:t>扼要的说明公司具备明显优势（如品牌、技术、产能、市场渠道等）,目的是想别人听了想继续听下去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Ø"/>
              <a:defRPr/>
            </a:pP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20E64A6C-C285-4E82-BC25-C9EF01374012}"/>
              </a:ext>
            </a:extLst>
          </p:cNvPr>
          <p:cNvSpPr txBox="1">
            <a:spLocks/>
          </p:cNvSpPr>
          <p:nvPr/>
        </p:nvSpPr>
        <p:spPr>
          <a:xfrm>
            <a:off x="611560" y="1131492"/>
            <a:ext cx="6925398" cy="3456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专业品牌：中网科技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-ChinaNet.CC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，近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年专业专注。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资质齐全：具有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IDC+ISP+ICP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运营牌照，获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ICANN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国际认证。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资源优势：自有多座数据中心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/IP/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网域。成本低。数万老用户资源。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技术经验：为客户提供技术支撑数十万次，技术和服务经验丰富。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智能平台：智能程度高，自动化“流水线”带给用户更好的体验。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政策支持：国家政策大力扶持，云计算产业将呈现爆发式增长。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稳定高增：行业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个月增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倍，人均产值高，市场增长稳。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超前布局：经过超前多年的研发，建设，即将爆发式增长。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11560" y="227013"/>
            <a:ext cx="4221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我们具备的条件和相关证书</a:t>
            </a: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9" name="组合 3">
            <a:extLst>
              <a:ext uri="{FF2B5EF4-FFF2-40B4-BE49-F238E27FC236}">
                <a16:creationId xmlns:a16="http://schemas.microsoft.com/office/drawing/2014/main" id="{65FEA771-26EE-43BA-9FFA-D803E6222713}"/>
              </a:ext>
            </a:extLst>
          </p:cNvPr>
          <p:cNvGrpSpPr>
            <a:grpSpLocks/>
          </p:cNvGrpSpPr>
          <p:nvPr/>
        </p:nvGrpSpPr>
        <p:grpSpPr bwMode="auto">
          <a:xfrm>
            <a:off x="611560" y="1544082"/>
            <a:ext cx="7776864" cy="3044013"/>
            <a:chOff x="1043608" y="1131590"/>
            <a:chExt cx="7133053" cy="3600636"/>
          </a:xfrm>
        </p:grpSpPr>
        <p:grpSp>
          <p:nvGrpSpPr>
            <p:cNvPr id="40" name="组合 1">
              <a:extLst>
                <a:ext uri="{FF2B5EF4-FFF2-40B4-BE49-F238E27FC236}">
                  <a16:creationId xmlns:a16="http://schemas.microsoft.com/office/drawing/2014/main" id="{53608902-490C-4B5E-BEFF-B03DD4BE02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58883" y="1226420"/>
              <a:ext cx="3017778" cy="1561354"/>
              <a:chOff x="722313" y="2232025"/>
              <a:chExt cx="7666037" cy="3708400"/>
            </a:xfrm>
          </p:grpSpPr>
          <p:pic>
            <p:nvPicPr>
              <p:cNvPr id="69" name="Picture 11" descr="D:\Documents\ChinaNet\1中网科技（苏州）有限公司\通信管理\ICP ISP IDC\全国\--江苏IDC证.jpg">
                <a:extLst>
                  <a:ext uri="{FF2B5EF4-FFF2-40B4-BE49-F238E27FC236}">
                    <a16:creationId xmlns:a16="http://schemas.microsoft.com/office/drawing/2014/main" id="{1495776D-0162-4866-8A07-265C644FE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313" y="2232025"/>
                <a:ext cx="2697162" cy="370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12" descr="D:\Documents\ChinaNet\1中网科技（苏州）有限公司\通信管理\ICP ISP IDC\全国\--江苏ISP证.jpg">
                <a:extLst>
                  <a:ext uri="{FF2B5EF4-FFF2-40B4-BE49-F238E27FC236}">
                    <a16:creationId xmlns:a16="http://schemas.microsoft.com/office/drawing/2014/main" id="{B9E3D029-50B9-45A1-81FA-AED51F67BC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1525" y="2274888"/>
                <a:ext cx="2592388" cy="3665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13" descr="D:\Documents\ChinaNet\1中网科技（苏州）有限公司\通信管理\ICP ISP IDC\全国\--江苏ICP证.jpg">
                <a:extLst>
                  <a:ext uri="{FF2B5EF4-FFF2-40B4-BE49-F238E27FC236}">
                    <a16:creationId xmlns:a16="http://schemas.microsoft.com/office/drawing/2014/main" id="{59A3F446-01DF-444D-8720-79A38EC73E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1363" y="2274888"/>
                <a:ext cx="2566987" cy="3629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1" name="Picture 11">
              <a:extLst>
                <a:ext uri="{FF2B5EF4-FFF2-40B4-BE49-F238E27FC236}">
                  <a16:creationId xmlns:a16="http://schemas.microsoft.com/office/drawing/2014/main" id="{AAAB5CA4-1D3D-4517-AC1C-AED1DC9A1F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131590"/>
              <a:ext cx="1730766" cy="1162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8" descr="C:\Users\wang\Desktop\gxjsqy-2.jpg">
              <a:extLst>
                <a:ext uri="{FF2B5EF4-FFF2-40B4-BE49-F238E27FC236}">
                  <a16:creationId xmlns:a16="http://schemas.microsoft.com/office/drawing/2014/main" id="{3DACCB13-F7F2-40A6-9115-E7DC4FAE0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2359516"/>
              <a:ext cx="1728731" cy="118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 descr="C:\Users\wang\Desktop\江苏省民营科技企业-201311-1.jpg">
              <a:extLst>
                <a:ext uri="{FF2B5EF4-FFF2-40B4-BE49-F238E27FC236}">
                  <a16:creationId xmlns:a16="http://schemas.microsoft.com/office/drawing/2014/main" id="{E07CC642-B4F3-4D02-89EB-87454AAD5E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923" y="3585414"/>
              <a:ext cx="1708060" cy="1146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wang\Desktop\江苏省互联网协会优秀会员单位-201312-1.jpg">
              <a:extLst>
                <a:ext uri="{FF2B5EF4-FFF2-40B4-BE49-F238E27FC236}">
                  <a16:creationId xmlns:a16="http://schemas.microsoft.com/office/drawing/2014/main" id="{D6F812FC-561A-486B-B1AA-A2B2D84F02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9648" y="2359516"/>
              <a:ext cx="2022367" cy="1178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5" name="组合 26">
              <a:extLst>
                <a:ext uri="{FF2B5EF4-FFF2-40B4-BE49-F238E27FC236}">
                  <a16:creationId xmlns:a16="http://schemas.microsoft.com/office/drawing/2014/main" id="{A81FC7B2-C3AA-4E29-836F-02097EA16B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9647" y="1135481"/>
              <a:ext cx="2022367" cy="1158990"/>
              <a:chOff x="1111250" y="1908175"/>
              <a:chExt cx="7132638" cy="4228802"/>
            </a:xfrm>
          </p:grpSpPr>
          <p:grpSp>
            <p:nvGrpSpPr>
              <p:cNvPr id="54" name="组合 12">
                <a:extLst>
                  <a:ext uri="{FF2B5EF4-FFF2-40B4-BE49-F238E27FC236}">
                    <a16:creationId xmlns:a16="http://schemas.microsoft.com/office/drawing/2014/main" id="{4EE496E1-8C62-4CFA-8CD6-D9AB80FEC1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1250" y="2195512"/>
                <a:ext cx="7132638" cy="1660429"/>
                <a:chOff x="950132" y="1806523"/>
                <a:chExt cx="7929955" cy="1765156"/>
              </a:xfrm>
            </p:grpSpPr>
            <p:pic>
              <p:nvPicPr>
                <p:cNvPr id="63" name="Picture 3" descr="C:\Users\wang\Documents\1中网科技（苏州）股份有限公司\项目申报\高企双软\著作权证书7个\中网网络测速系统.JPG">
                  <a:extLst>
                    <a:ext uri="{FF2B5EF4-FFF2-40B4-BE49-F238E27FC236}">
                      <a16:creationId xmlns:a16="http://schemas.microsoft.com/office/drawing/2014/main" id="{F2EB793F-3721-4C87-8CC3-3FC3F8ED4B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3372" y="1813917"/>
                  <a:ext cx="1318321" cy="175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4" name="Picture 4" descr="C:\Users\wang\Documents\1中网科技（苏州）股份有限公司\项目申报\高企双软\著作权证书7个\中网用户域名管理系统.JPG">
                  <a:extLst>
                    <a:ext uri="{FF2B5EF4-FFF2-40B4-BE49-F238E27FC236}">
                      <a16:creationId xmlns:a16="http://schemas.microsoft.com/office/drawing/2014/main" id="{74167E46-54C7-426D-8789-957D0994A7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61693" y="1813819"/>
                  <a:ext cx="1318394" cy="17578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" name="Picture 5" descr="C:\Users\wang\Documents\1中网科技（苏州）股份有限公司\项目申报\高企双软\著作权证书7个\中网地方门户网站系统.jpg">
                  <a:extLst>
                    <a:ext uri="{FF2B5EF4-FFF2-40B4-BE49-F238E27FC236}">
                      <a16:creationId xmlns:a16="http://schemas.microsoft.com/office/drawing/2014/main" id="{9C458A41-F38B-46D6-918A-5F3DF1FB8F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2472" y="1813917"/>
                  <a:ext cx="1300900" cy="17503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6" name="Picture 6" descr="C:\Users\wang\Documents\1中网科技（苏州）股份有限公司\项目申报\高企双软\著作权证书7个\中网电子邮局管理系统.JPG">
                  <a:extLst>
                    <a:ext uri="{FF2B5EF4-FFF2-40B4-BE49-F238E27FC236}">
                      <a16:creationId xmlns:a16="http://schemas.microsoft.com/office/drawing/2014/main" id="{8516C6D1-D692-499A-9CE3-346FDD4B7A7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0132" y="1813917"/>
                  <a:ext cx="1312776" cy="1750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7" descr="C:\Users\wang\Documents\1中网科技（苏州）股份有限公司\项目申报\高企双软\著作权证书7个\中网分销管理系统.JPG">
                  <a:extLst>
                    <a:ext uri="{FF2B5EF4-FFF2-40B4-BE49-F238E27FC236}">
                      <a16:creationId xmlns:a16="http://schemas.microsoft.com/office/drawing/2014/main" id="{DA5FA5DA-6CF0-46D8-A177-B55A6F5509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73599" y="1813819"/>
                  <a:ext cx="1312849" cy="1750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8" name="Picture 8" descr="C:\Users\wang\Documents\1中网科技（苏州）股份有限公司\项目申报\高企双软\著作权证书7个\中网数据中心安全设备管理系统.JPG">
                  <a:extLst>
                    <a:ext uri="{FF2B5EF4-FFF2-40B4-BE49-F238E27FC236}">
                      <a16:creationId xmlns:a16="http://schemas.microsoft.com/office/drawing/2014/main" id="{E70451E1-4E34-4C7E-85B9-86655B65D6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03216" y="1806523"/>
                  <a:ext cx="1318321" cy="17577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55" name="组合 1">
                <a:extLst>
                  <a:ext uri="{FF2B5EF4-FFF2-40B4-BE49-F238E27FC236}">
                    <a16:creationId xmlns:a16="http://schemas.microsoft.com/office/drawing/2014/main" id="{925DB4E3-C710-4ADC-A0A4-9D9556E65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65263" y="2887663"/>
                <a:ext cx="6359525" cy="2027576"/>
                <a:chOff x="1403648" y="2460452"/>
                <a:chExt cx="6912768" cy="2333281"/>
              </a:xfrm>
            </p:grpSpPr>
            <p:pic>
              <p:nvPicPr>
                <p:cNvPr id="59" name="Picture 2" descr="C:\Users\wang\Desktop\中网网站备案管理系统著作权-20121031.jpg">
                  <a:extLst>
                    <a:ext uri="{FF2B5EF4-FFF2-40B4-BE49-F238E27FC236}">
                      <a16:creationId xmlns:a16="http://schemas.microsoft.com/office/drawing/2014/main" id="{3147F4F7-700E-4A26-AB48-2C8C657B3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3648" y="2460452"/>
                  <a:ext cx="1698806" cy="2333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0" name="Picture 3" descr="C:\Users\wang\Desktop\中网智能建站系统著作权-20121031.jpg">
                  <a:extLst>
                    <a:ext uri="{FF2B5EF4-FFF2-40B4-BE49-F238E27FC236}">
                      <a16:creationId xmlns:a16="http://schemas.microsoft.com/office/drawing/2014/main" id="{28EE5DF3-BAED-4DF6-BB53-498F59EF58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1840" y="2460452"/>
                  <a:ext cx="1700221" cy="2333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" name="Picture 4" descr="C:\Users\wang\Desktop\中网主机管理系统著作权-20121031.jpg">
                  <a:extLst>
                    <a:ext uri="{FF2B5EF4-FFF2-40B4-BE49-F238E27FC236}">
                      <a16:creationId xmlns:a16="http://schemas.microsoft.com/office/drawing/2014/main" id="{A6C8E9F9-5D34-4A25-96BB-F52E832299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9417" y="2460452"/>
                  <a:ext cx="1698807" cy="23332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" name="Picture 2" descr="C:\Users\wang\Documents\1中网科技（苏州）股份有限公司\项目申报\高企双软\著作权证书7个\中网数据中心管理系统.JPG">
                  <a:extLst>
                    <a:ext uri="{FF2B5EF4-FFF2-40B4-BE49-F238E27FC236}">
                      <a16:creationId xmlns:a16="http://schemas.microsoft.com/office/drawing/2014/main" id="{96965723-C5B2-499F-84EB-BD2CF0892D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60232" y="2484165"/>
                  <a:ext cx="1656184" cy="2208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56" name="Picture 5" descr="C:\Users\wang\Desktop\中网代理分销API系统著作权-20121031.jpg">
                <a:extLst>
                  <a:ext uri="{FF2B5EF4-FFF2-40B4-BE49-F238E27FC236}">
                    <a16:creationId xmlns:a16="http://schemas.microsoft.com/office/drawing/2014/main" id="{3EFB4CA6-4BE8-4063-932F-DC82A0540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3463" y="3735388"/>
                <a:ext cx="1412875" cy="2004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6" descr="C:\Users\wang\Desktop\中网注册商域名管理系统著作权-20121031.jpg">
                <a:extLst>
                  <a:ext uri="{FF2B5EF4-FFF2-40B4-BE49-F238E27FC236}">
                    <a16:creationId xmlns:a16="http://schemas.microsoft.com/office/drawing/2014/main" id="{641B842C-B0DE-46A3-8D7A-BF509ED74AE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7838" y="3713163"/>
                <a:ext cx="1428750" cy="2025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8" descr="C:\Users\wang\Desktop\中网云服务器系统著作权-20121031.jpg">
                <a:extLst>
                  <a:ext uri="{FF2B5EF4-FFF2-40B4-BE49-F238E27FC236}">
                    <a16:creationId xmlns:a16="http://schemas.microsoft.com/office/drawing/2014/main" id="{6E38D8F7-52E7-4FA3-9748-7E6B62A0E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03575" y="1908175"/>
                <a:ext cx="2911475" cy="42288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组合 1">
              <a:extLst>
                <a:ext uri="{FF2B5EF4-FFF2-40B4-BE49-F238E27FC236}">
                  <a16:creationId xmlns:a16="http://schemas.microsoft.com/office/drawing/2014/main" id="{EC1C3827-1175-4ED8-A1B2-90C9CC4C33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1115" y="3585414"/>
              <a:ext cx="2056268" cy="1146588"/>
              <a:chOff x="917536" y="2329242"/>
              <a:chExt cx="7345482" cy="3500457"/>
            </a:xfrm>
          </p:grpSpPr>
          <p:pic>
            <p:nvPicPr>
              <p:cNvPr id="48" name="Picture 3" descr="江苏省网络信息安全管理员上岗合格证-李成">
                <a:extLst>
                  <a:ext uri="{FF2B5EF4-FFF2-40B4-BE49-F238E27FC236}">
                    <a16:creationId xmlns:a16="http://schemas.microsoft.com/office/drawing/2014/main" id="{F5B31B14-9523-4788-B479-3F451D9EE5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7864" y="2373996"/>
                <a:ext cx="2394875" cy="1694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" descr="江苏省网络信息安全管理员上岗合格证-李忠奎">
                <a:extLst>
                  <a:ext uri="{FF2B5EF4-FFF2-40B4-BE49-F238E27FC236}">
                    <a16:creationId xmlns:a16="http://schemas.microsoft.com/office/drawing/2014/main" id="{1A822263-7053-4691-AE57-AEA59B8D4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3" y="2373997"/>
                <a:ext cx="2304257" cy="1629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5" descr="江苏省网络信息安全管理员上岗合格证-金吉">
                <a:extLst>
                  <a:ext uri="{FF2B5EF4-FFF2-40B4-BE49-F238E27FC236}">
                    <a16:creationId xmlns:a16="http://schemas.microsoft.com/office/drawing/2014/main" id="{8FA6ABE4-B800-4CD8-BEFE-F730CBEE1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8143" y="4068341"/>
                <a:ext cx="2394875" cy="1693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7" descr="江苏省网络信息安全管理员上岗合格证-顾敏秋-20130409">
                <a:extLst>
                  <a:ext uri="{FF2B5EF4-FFF2-40B4-BE49-F238E27FC236}">
                    <a16:creationId xmlns:a16="http://schemas.microsoft.com/office/drawing/2014/main" id="{F3C50F48-6EEF-4011-9E45-F041C3A16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536" y="2329242"/>
                <a:ext cx="2332507" cy="1667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6" descr="江苏省网络信息安全管理员上岗合格证-姚飞-20130409">
                <a:extLst>
                  <a:ext uri="{FF2B5EF4-FFF2-40B4-BE49-F238E27FC236}">
                    <a16:creationId xmlns:a16="http://schemas.microsoft.com/office/drawing/2014/main" id="{AC47FE2C-9AB4-4087-9779-A6E3849AA5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8017" y="4140349"/>
                <a:ext cx="2312270" cy="1652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" descr="江苏省网络信息安全管理员上岗合格证-王道龙">
                <a:extLst>
                  <a:ext uri="{FF2B5EF4-FFF2-40B4-BE49-F238E27FC236}">
                    <a16:creationId xmlns:a16="http://schemas.microsoft.com/office/drawing/2014/main" id="{AE294EC1-4E82-4B39-8607-099D79C5E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83768" y="3428651"/>
                <a:ext cx="4009115" cy="2401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7" name="Picture 2" descr="C:\Users\WANG\Desktop\江苏省互联网协会理事会议-句容合影1.jpg">
              <a:extLst>
                <a:ext uri="{FF2B5EF4-FFF2-40B4-BE49-F238E27FC236}">
                  <a16:creationId xmlns:a16="http://schemas.microsoft.com/office/drawing/2014/main" id="{0B75537B-16BF-4750-A56F-B583C46D6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972786"/>
              <a:ext cx="3028597" cy="1399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C93517C3-3411-4B0F-872B-4A3F92FD53B6}"/>
              </a:ext>
            </a:extLst>
          </p:cNvPr>
          <p:cNvSpPr txBox="1"/>
          <p:nvPr/>
        </p:nvSpPr>
        <p:spPr>
          <a:xfrm>
            <a:off x="601667" y="1046472"/>
            <a:ext cx="5825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经营许可、资质认证、荣誉证书、软件著作权和专利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601688" y="186293"/>
            <a:ext cx="5472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我们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的营销情况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729035" y="555625"/>
            <a:ext cx="410368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F4D7EFF-BE09-4807-844A-5549D4DD404A}"/>
              </a:ext>
            </a:extLst>
          </p:cNvPr>
          <p:cNvSpPr txBox="1">
            <a:spLocks/>
          </p:cNvSpPr>
          <p:nvPr/>
        </p:nvSpPr>
        <p:spPr>
          <a:xfrm>
            <a:off x="611560" y="1131493"/>
            <a:ext cx="6925398" cy="3240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zh-CN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营销方式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>
              <a:spcBef>
                <a:spcPts val="12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线上：网上营销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宣传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推广，客户网站注册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支付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购买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在线支持。</a:t>
            </a:r>
          </a:p>
          <a:p>
            <a:pPr>
              <a:spcBef>
                <a:spcPts val="12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线下：行业管理获得客户洽谈条件，参与用户解决方案，商谈投标。</a:t>
            </a:r>
          </a:p>
          <a:p>
            <a:pPr>
              <a:spcBef>
                <a:spcPts val="12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分销：渠道分销商、总代理（省市区县服务中心）、事业部平台。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altLang="zh-CN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CN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★</a:t>
            </a:r>
            <a:r>
              <a:rPr lang="en-US" altLang="zh-CN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营销支撑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  <a:p>
            <a:pPr>
              <a:spcBef>
                <a:spcPts val="12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网站系统支撑：电商销售网站，订单，产品自动化，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小时工单系统。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人工智能产品：服务器计算、存储、软件、网络、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等资源即时购得。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210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​​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8129</TotalTime>
  <Pages>0</Pages>
  <Words>1579</Words>
  <Characters>0</Characters>
  <Application>Microsoft Office PowerPoint</Application>
  <DocSecurity>0</DocSecurity>
  <PresentationFormat>全屏显示(16:9)</PresentationFormat>
  <Lines>0</Lines>
  <Paragraphs>138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3" baseType="lpstr">
      <vt:lpstr>华文行楷</vt:lpstr>
      <vt:lpstr>微软雅黑</vt:lpstr>
      <vt:lpstr>Arial</vt:lpstr>
      <vt:lpstr>Calibri</vt:lpstr>
      <vt:lpstr>Wingdings</vt:lpstr>
      <vt:lpstr>Wingdings 3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锐普出品-红色3D箭头2013年商务演示PPT模板</dc:title>
  <dc:subject/>
  <dc:creator>中网科技</dc:creator>
  <cp:keywords/>
  <dc:description>本素材由锐普原创，免费分享，版权归锐普PPT所有并受法律保护。欢迎转载，不得销售，不得修改版权信息，并请注明出处：锐普PPT论坛：www.rapidbbs.cn，锐普PPT商城：www.rapidppt.com。否则将承担法律责任。</dc:description>
  <cp:lastModifiedBy>long wang</cp:lastModifiedBy>
  <cp:revision>220</cp:revision>
  <cp:lastPrinted>2019-02-28T03:29:55Z</cp:lastPrinted>
  <dcterms:created xsi:type="dcterms:W3CDTF">2012-12-31T05:15:54Z</dcterms:created>
  <dcterms:modified xsi:type="dcterms:W3CDTF">2019-02-28T03:35:15Z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2052-9.1.0.4567</vt:lpwstr>
  </property>
</Properties>
</file>