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64" r:id="rId2"/>
    <p:sldMasterId id="2147483883" r:id="rId3"/>
  </p:sldMasterIdLst>
  <p:notesMasterIdLst>
    <p:notesMasterId r:id="rId35"/>
  </p:notesMasterIdLst>
  <p:sldIdLst>
    <p:sldId id="597" r:id="rId4"/>
    <p:sldId id="474" r:id="rId5"/>
    <p:sldId id="598" r:id="rId6"/>
    <p:sldId id="589" r:id="rId7"/>
    <p:sldId id="537" r:id="rId8"/>
    <p:sldId id="594" r:id="rId9"/>
    <p:sldId id="630" r:id="rId10"/>
    <p:sldId id="578" r:id="rId11"/>
    <p:sldId id="568" r:id="rId12"/>
    <p:sldId id="599" r:id="rId13"/>
    <p:sldId id="540" r:id="rId14"/>
    <p:sldId id="623" r:id="rId15"/>
    <p:sldId id="624" r:id="rId16"/>
    <p:sldId id="600" r:id="rId17"/>
    <p:sldId id="622" r:id="rId18"/>
    <p:sldId id="621" r:id="rId19"/>
    <p:sldId id="601" r:id="rId20"/>
    <p:sldId id="615" r:id="rId21"/>
    <p:sldId id="617" r:id="rId22"/>
    <p:sldId id="618" r:id="rId23"/>
    <p:sldId id="619" r:id="rId24"/>
    <p:sldId id="620" r:id="rId25"/>
    <p:sldId id="616" r:id="rId26"/>
    <p:sldId id="631" r:id="rId27"/>
    <p:sldId id="603" r:id="rId28"/>
    <p:sldId id="632" r:id="rId29"/>
    <p:sldId id="633" r:id="rId30"/>
    <p:sldId id="478" r:id="rId31"/>
    <p:sldId id="625" r:id="rId32"/>
    <p:sldId id="613" r:id="rId33"/>
    <p:sldId id="373" r:id="rId34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4820"/>
    <a:srgbClr val="192D1C"/>
    <a:srgbClr val="2154B9"/>
    <a:srgbClr val="15315F"/>
    <a:srgbClr val="1D4381"/>
    <a:srgbClr val="ACF2D6"/>
    <a:srgbClr val="FFFF99"/>
    <a:srgbClr val="FFCC66"/>
    <a:srgbClr val="F5C999"/>
    <a:srgbClr val="E98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2353" autoAdjust="0"/>
  </p:normalViewPr>
  <p:slideViewPr>
    <p:cSldViewPr>
      <p:cViewPr varScale="1">
        <p:scale>
          <a:sx n="96" d="100"/>
          <a:sy n="96" d="100"/>
        </p:scale>
        <p:origin x="762" y="78"/>
      </p:cViewPr>
      <p:guideLst>
        <p:guide orient="horz" pos="4319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A8AA7AD-3D2C-45E3-B1FE-82A6CC0C439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5652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 userDrawn="1"/>
        </p:nvSpPr>
        <p:spPr>
          <a:xfrm>
            <a:off x="214282" y="214290"/>
            <a:ext cx="8501122" cy="928694"/>
          </a:xfrm>
          <a:prstGeom prst="roundRect">
            <a:avLst/>
          </a:prstGeom>
          <a:noFill/>
          <a:ln w="15875" cmpd="sng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pic>
        <p:nvPicPr>
          <p:cNvPr id="1026" name="Picture 2" descr="3logo-字蓝色 - 中网科技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236"/>
            <a:ext cx="2156862" cy="7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内容占位符 21"/>
          <p:cNvSpPr>
            <a:spLocks noGrp="1"/>
          </p:cNvSpPr>
          <p:nvPr>
            <p:ph sz="quarter" idx="16"/>
          </p:nvPr>
        </p:nvSpPr>
        <p:spPr>
          <a:xfrm>
            <a:off x="571472" y="1142984"/>
            <a:ext cx="8001056" cy="50720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67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7"/>
          </p:nvPr>
        </p:nvSpPr>
        <p:spPr>
          <a:xfrm>
            <a:off x="500064" y="214295"/>
            <a:ext cx="8143875" cy="500062"/>
          </a:xfrm>
          <a:prstGeom prst="rect">
            <a:avLst/>
          </a:prstGeom>
        </p:spPr>
        <p:txBody>
          <a:bodyPr/>
          <a:lstStyle>
            <a:lvl1pPr>
              <a:buNone/>
              <a:defRPr sz="2167" b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68821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2015/11/6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2015/11/6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2015/11/6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2015/11/6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2015/11/6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2015/11/6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0192" y="6237312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4125D-7AD6-4760-932E-C1E35391F1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1A52F-DB1E-4CB4-88D1-F1018869FF13}" type="datetimeFigureOut">
              <a:rPr lang="zh-CN" altLang="en-US" smtClean="0"/>
              <a:pPr/>
              <a:t>2015/11/6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1486"/>
            <a:ext cx="7772400" cy="14689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116BF-79F0-4CD3-B61B-7E7F8986FE49}" type="datetime1">
              <a:rPr lang="zh-CN" altLang="en-US"/>
              <a:pPr/>
              <a:t>2015/11/6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6CC60-6905-4CE5-A117-F777BF214179}" type="slidenum">
              <a:rPr lang="zh-CN" altLang="en-US"/>
              <a:pPr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378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CD41A-AD0E-4C17-B12D-8982BEEA11D6}" type="slidenum">
              <a:rPr lang="zh-CN" altLang="en-US"/>
              <a:pPr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642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700" y="164775"/>
            <a:ext cx="7772400" cy="67204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11725" y="1220849"/>
            <a:ext cx="7772400" cy="672047"/>
          </a:xfrm>
        </p:spPr>
        <p:txBody>
          <a:bodyPr anchor="b"/>
          <a:lstStyle>
            <a:lvl1pPr marL="0" indent="0">
              <a:buNone/>
              <a:defRPr sz="2700"/>
            </a:lvl1pPr>
            <a:lvl2pPr marL="609585" indent="0">
              <a:buNone/>
              <a:defRPr sz="2400"/>
            </a:lvl2pPr>
            <a:lvl3pPr marL="1219170" indent="0">
              <a:buNone/>
              <a:defRPr sz="2100"/>
            </a:lvl3pPr>
            <a:lvl4pPr marL="1828754" indent="0">
              <a:buNone/>
              <a:defRPr sz="1900"/>
            </a:lvl4pPr>
            <a:lvl5pPr marL="2438339" indent="0">
              <a:buNone/>
              <a:defRPr sz="1900"/>
            </a:lvl5pPr>
            <a:lvl6pPr marL="3047924" indent="0">
              <a:buNone/>
              <a:defRPr sz="1900"/>
            </a:lvl6pPr>
            <a:lvl7pPr marL="3657509" indent="0">
              <a:buNone/>
              <a:defRPr sz="1900"/>
            </a:lvl7pPr>
            <a:lvl8pPr marL="4267093" indent="0">
              <a:buNone/>
              <a:defRPr sz="1900"/>
            </a:lvl8pPr>
            <a:lvl9pPr marL="4876678" indent="0">
              <a:buNone/>
              <a:defRPr sz="1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页脚</a:t>
            </a:r>
            <a:endParaRPr lang="zh-CN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3C1CF-EA3D-4596-BDAF-04E1DFE1DF58}" type="slidenum">
              <a:rPr lang="zh-CN" altLang="en-US"/>
              <a:pPr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17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43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43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116BF-79F0-4CD3-B61B-7E7F8986FE49}" type="datetime1">
              <a:rPr lang="zh-CN" altLang="en-US"/>
              <a:pPr/>
              <a:t>2015/11/6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F808F-E21A-4744-89C7-690FBF394937}" type="slidenum">
              <a:rPr lang="zh-CN" altLang="en-US"/>
              <a:pPr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251700" y="164775"/>
            <a:ext cx="7772400" cy="67204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83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534584"/>
            <a:ext cx="4040188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1" y="2175935"/>
            <a:ext cx="4040188" cy="39497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5935"/>
            <a:ext cx="4041775" cy="39497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116BF-79F0-4CD3-B61B-7E7F8986FE49}" type="datetime1">
              <a:rPr lang="zh-CN" altLang="en-US"/>
              <a:pPr/>
              <a:t>2015/11/6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3DA9B-BD91-415F-A5B8-4EA83FFFB1AC}" type="slidenum">
              <a:rPr lang="zh-CN" altLang="en-US"/>
              <a:pPr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24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116BF-79F0-4CD3-B61B-7E7F8986FE49}" type="datetime1">
              <a:rPr lang="zh-CN" altLang="en-US"/>
              <a:pPr/>
              <a:t>2015/11/6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143CE-6520-4E3F-AB85-C3A2B431C6B6}" type="slidenum">
              <a:rPr lang="zh-CN" altLang="en-US"/>
              <a:pPr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198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116BF-79F0-4CD3-B61B-7E7F8986FE49}" type="datetime1">
              <a:rPr lang="zh-CN" altLang="en-US"/>
              <a:pPr/>
              <a:t>2015/11/6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DD7A2-FA59-4C1D-9B22-2D51EE29EE9A}" type="slidenum">
              <a:rPr lang="zh-CN" altLang="en-US"/>
              <a:pPr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43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3"/>
            <a:ext cx="3008313" cy="116204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258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0116BF-79F0-4CD3-B61B-7E7F8986FE49}" type="datetime1">
              <a:rPr lang="zh-CN" altLang="en-US"/>
              <a:pPr/>
              <a:t>2015/11/6</a:t>
            </a:fld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889E5-CA76-441E-8006-8425F00CFE7F}" type="slidenum">
              <a:rPr lang="zh-CN" altLang="en-US"/>
              <a:pPr/>
              <a:t>‹#›</a:t>
            </a:fld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36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AF244-811C-4EFB-82F6-D4397DBBA63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84DE3-20E9-4195-8487-DBBD58A4A9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79257-F17F-455B-AFC1-C308D69F2B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08650-A425-452A-9B24-DF34E553AB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4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pic>
        <p:nvPicPr>
          <p:cNvPr id="5" name="图片 4" descr="coffic标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638">
            <a:off x="6787503" y="2175640"/>
            <a:ext cx="1377662" cy="711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60006-DF13-4A33-9DF9-1827CA93E3E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 descr="coffic标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34879"/>
            <a:ext cx="1535956" cy="7934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offic标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7638">
            <a:off x="6787503" y="2175640"/>
            <a:ext cx="1377662" cy="711689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2123728" y="4206687"/>
            <a:ext cx="56764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zh-CN" sz="8000" b="1" dirty="0" smtClean="0">
                <a:ln w="1270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25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  <a:ea typeface="微软雅黑"/>
                <a:cs typeface="Arial" pitchFamily="34" charset="0"/>
              </a:rPr>
              <a:t>Thank You!</a:t>
            </a:r>
            <a:endParaRPr kumimoji="0" lang="zh-CN" altLang="en-US" dirty="0">
              <a:solidFill>
                <a:prstClr val="black"/>
              </a:solidFill>
              <a:latin typeface="Arial" charset="0"/>
              <a:ea typeface="宋体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8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F4F9E43-9878-4551-A2BE-69DC5E207F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76" name="Rectangle 34"/>
          <p:cNvSpPr>
            <a:spLocks noChangeArrowheads="1"/>
          </p:cNvSpPr>
          <p:nvPr userDrawn="1"/>
        </p:nvSpPr>
        <p:spPr bwMode="gray">
          <a:xfrm>
            <a:off x="0" y="1857364"/>
            <a:ext cx="9144000" cy="3071834"/>
          </a:xfrm>
          <a:prstGeom prst="rect">
            <a:avLst/>
          </a:prstGeom>
          <a:gradFill>
            <a:gsLst>
              <a:gs pos="0">
                <a:srgbClr val="2154B9"/>
              </a:gs>
              <a:gs pos="100000">
                <a:srgbClr val="15315F"/>
              </a:gs>
            </a:gsLst>
            <a:lin ang="5400000" scaled="1"/>
          </a:gradFill>
          <a:ln w="635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050" name="Picture 2" descr="3logo-字蓝色 - 中网科技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65" y="430163"/>
            <a:ext cx="2383631" cy="83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77" r:id="rId7"/>
    <p:sldLayoutId id="2147483880" r:id="rId8"/>
    <p:sldLayoutId id="2147483881" r:id="rId9"/>
    <p:sldLayoutId id="214748388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1A52F-DB1E-4CB4-88D1-F1018869FF13}" type="datetimeFigureOut">
              <a:rPr lang="zh-CN" altLang="en-US" smtClean="0"/>
              <a:pPr/>
              <a:t>2015/11/6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3B95D-F73D-4FC5-B24F-2FF5CBD698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3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>
              <a:defRPr sz="1600">
                <a:solidFill>
                  <a:srgbClr val="898989"/>
                </a:solidFill>
              </a:defRPr>
            </a:lvl1pPr>
          </a:lstStyle>
          <a:p>
            <a:pPr>
              <a:buFont typeface="Arial" pitchFamily="34" charset="0"/>
              <a:buNone/>
            </a:pPr>
            <a:fld id="{A70116BF-79F0-4CD3-B61B-7E7F8986FE49}" type="datetime1">
              <a:rPr kumimoji="0" lang="zh-CN" altLang="en-US">
                <a:ea typeface="宋体" pitchFamily="2" charset="-122"/>
              </a:rPr>
              <a:pPr>
                <a:buFont typeface="Arial" pitchFamily="34" charset="0"/>
                <a:buNone/>
              </a:pPr>
              <a:t>2015/11/6</a:t>
            </a:fld>
            <a:endParaRPr kumimoji="0" lang="zh-CN" altLang="en-US" sz="240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3"/>
            <a:ext cx="2895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98989"/>
                </a:solidFill>
              </a:defRPr>
            </a:lvl1pPr>
          </a:lstStyle>
          <a:p>
            <a:pPr>
              <a:buFont typeface="Arial" pitchFamily="34" charset="0"/>
              <a:buNone/>
            </a:pPr>
            <a:endParaRPr kumimoji="0" lang="zh-CN" altLang="zh-CN">
              <a:ea typeface="宋体" pitchFamily="2" charset="-122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3"/>
            <a:ext cx="21336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>
              <a:buFont typeface="Arial" pitchFamily="34" charset="0"/>
              <a:buNone/>
            </a:pPr>
            <a:fld id="{D69303E4-7236-4927-89DB-1E3BC754D129}" type="slidenum">
              <a:rPr kumimoji="0" lang="zh-CN" altLang="en-US">
                <a:ea typeface="宋体" pitchFamily="2" charset="-122"/>
              </a:rPr>
              <a:pPr>
                <a:buFont typeface="Arial" pitchFamily="34" charset="0"/>
                <a:buNone/>
              </a:pPr>
              <a:t>‹#›</a:t>
            </a:fld>
            <a:endParaRPr kumimoji="0" lang="zh-CN" altLang="en-US" sz="2400">
              <a:solidFill>
                <a:srgbClr val="000000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</p:sldLayoutIdLst>
  <p:hf sldNum="0" hdr="0" ftr="0"/>
  <p:txStyles>
    <p:titleStyle>
      <a:lvl1pPr marL="1219170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1219170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1219170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1219170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1219170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828754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2438339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3047924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3657509" indent="-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43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37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7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7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jpeg"/><Relationship Id="rId18" Type="http://schemas.openxmlformats.org/officeDocument/2006/relationships/image" Target="../media/image75.jpeg"/><Relationship Id="rId26" Type="http://schemas.openxmlformats.org/officeDocument/2006/relationships/image" Target="../media/image83.jpeg"/><Relationship Id="rId39" Type="http://schemas.openxmlformats.org/officeDocument/2006/relationships/image" Target="../media/image93.jpeg"/><Relationship Id="rId21" Type="http://schemas.openxmlformats.org/officeDocument/2006/relationships/image" Target="../media/image78.jpeg"/><Relationship Id="rId34" Type="http://schemas.openxmlformats.org/officeDocument/2006/relationships/image" Target="../media/image88.jpeg"/><Relationship Id="rId42" Type="http://schemas.openxmlformats.org/officeDocument/2006/relationships/image" Target="../media/image96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6" Type="http://schemas.openxmlformats.org/officeDocument/2006/relationships/image" Target="../media/image73.jpeg"/><Relationship Id="rId20" Type="http://schemas.openxmlformats.org/officeDocument/2006/relationships/image" Target="../media/image77.jpeg"/><Relationship Id="rId29" Type="http://schemas.openxmlformats.org/officeDocument/2006/relationships/image" Target="../media/image85.jpeg"/><Relationship Id="rId41" Type="http://schemas.openxmlformats.org/officeDocument/2006/relationships/image" Target="../media/image9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24" Type="http://schemas.openxmlformats.org/officeDocument/2006/relationships/image" Target="../media/image81.jpeg"/><Relationship Id="rId32" Type="http://schemas.openxmlformats.org/officeDocument/2006/relationships/hyperlink" Target="http://www.idcquan.com/fwsdt/715926.html" TargetMode="External"/><Relationship Id="rId37" Type="http://schemas.openxmlformats.org/officeDocument/2006/relationships/image" Target="../media/image91.jpeg"/><Relationship Id="rId40" Type="http://schemas.openxmlformats.org/officeDocument/2006/relationships/image" Target="../media/image94.jpeg"/><Relationship Id="rId5" Type="http://schemas.openxmlformats.org/officeDocument/2006/relationships/image" Target="../media/image62.jpeg"/><Relationship Id="rId15" Type="http://schemas.openxmlformats.org/officeDocument/2006/relationships/image" Target="../media/image72.jpeg"/><Relationship Id="rId23" Type="http://schemas.openxmlformats.org/officeDocument/2006/relationships/image" Target="../media/image80.jpeg"/><Relationship Id="rId28" Type="http://schemas.openxmlformats.org/officeDocument/2006/relationships/hyperlink" Target="http://www.chinanet.cc/help/NanJingYanTaoHui-1/DSC_0093.JPG" TargetMode="External"/><Relationship Id="rId36" Type="http://schemas.openxmlformats.org/officeDocument/2006/relationships/image" Target="../media/image90.jpeg"/><Relationship Id="rId10" Type="http://schemas.openxmlformats.org/officeDocument/2006/relationships/image" Target="../media/image67.jpeg"/><Relationship Id="rId19" Type="http://schemas.openxmlformats.org/officeDocument/2006/relationships/image" Target="../media/image76.jpeg"/><Relationship Id="rId31" Type="http://schemas.openxmlformats.org/officeDocument/2006/relationships/image" Target="../media/image86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Relationship Id="rId14" Type="http://schemas.openxmlformats.org/officeDocument/2006/relationships/image" Target="../media/image71.jpeg"/><Relationship Id="rId22" Type="http://schemas.openxmlformats.org/officeDocument/2006/relationships/image" Target="../media/image79.jpeg"/><Relationship Id="rId27" Type="http://schemas.openxmlformats.org/officeDocument/2006/relationships/image" Target="../media/image84.jpeg"/><Relationship Id="rId30" Type="http://schemas.openxmlformats.org/officeDocument/2006/relationships/hyperlink" Target="http://www.chinanet.cc/store/content.php?module=content_newsdetail&amp;news_id=30" TargetMode="External"/><Relationship Id="rId35" Type="http://schemas.openxmlformats.org/officeDocument/2006/relationships/image" Target="../media/image89.jpeg"/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12" Type="http://schemas.openxmlformats.org/officeDocument/2006/relationships/image" Target="../media/image69.jpeg"/><Relationship Id="rId17" Type="http://schemas.openxmlformats.org/officeDocument/2006/relationships/image" Target="../media/image74.jpeg"/><Relationship Id="rId25" Type="http://schemas.openxmlformats.org/officeDocument/2006/relationships/image" Target="../media/image82.jpeg"/><Relationship Id="rId33" Type="http://schemas.openxmlformats.org/officeDocument/2006/relationships/image" Target="../media/image87.jpeg"/><Relationship Id="rId38" Type="http://schemas.openxmlformats.org/officeDocument/2006/relationships/image" Target="../media/image9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jp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jpe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6.jpeg"/><Relationship Id="rId4" Type="http://schemas.openxmlformats.org/officeDocument/2006/relationships/image" Target="../media/image10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8.png"/><Relationship Id="rId18" Type="http://schemas.openxmlformats.org/officeDocument/2006/relationships/image" Target="../media/image123.jpeg"/><Relationship Id="rId26" Type="http://schemas.openxmlformats.org/officeDocument/2006/relationships/image" Target="../media/image131.jpeg"/><Relationship Id="rId3" Type="http://schemas.openxmlformats.org/officeDocument/2006/relationships/image" Target="../media/image108.jpeg"/><Relationship Id="rId21" Type="http://schemas.openxmlformats.org/officeDocument/2006/relationships/image" Target="../media/image126.jpeg"/><Relationship Id="rId7" Type="http://schemas.openxmlformats.org/officeDocument/2006/relationships/image" Target="../media/image112.jpeg"/><Relationship Id="rId12" Type="http://schemas.openxmlformats.org/officeDocument/2006/relationships/image" Target="../media/image117.jpeg"/><Relationship Id="rId17" Type="http://schemas.openxmlformats.org/officeDocument/2006/relationships/image" Target="../media/image122.png"/><Relationship Id="rId25" Type="http://schemas.openxmlformats.org/officeDocument/2006/relationships/image" Target="../media/image130.jpeg"/><Relationship Id="rId2" Type="http://schemas.openxmlformats.org/officeDocument/2006/relationships/image" Target="../media/image107.jpeg"/><Relationship Id="rId16" Type="http://schemas.openxmlformats.org/officeDocument/2006/relationships/image" Target="../media/image121.jpeg"/><Relationship Id="rId20" Type="http://schemas.openxmlformats.org/officeDocument/2006/relationships/image" Target="../media/image125.png"/><Relationship Id="rId29" Type="http://schemas.openxmlformats.org/officeDocument/2006/relationships/image" Target="../media/image1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1.jpeg"/><Relationship Id="rId11" Type="http://schemas.openxmlformats.org/officeDocument/2006/relationships/image" Target="../media/image116.jpeg"/><Relationship Id="rId24" Type="http://schemas.openxmlformats.org/officeDocument/2006/relationships/image" Target="../media/image129.jpeg"/><Relationship Id="rId5" Type="http://schemas.openxmlformats.org/officeDocument/2006/relationships/image" Target="../media/image110.png"/><Relationship Id="rId15" Type="http://schemas.openxmlformats.org/officeDocument/2006/relationships/image" Target="../media/image120.png"/><Relationship Id="rId23" Type="http://schemas.openxmlformats.org/officeDocument/2006/relationships/image" Target="../media/image128.jpeg"/><Relationship Id="rId28" Type="http://schemas.openxmlformats.org/officeDocument/2006/relationships/image" Target="../media/image133.jpeg"/><Relationship Id="rId10" Type="http://schemas.openxmlformats.org/officeDocument/2006/relationships/image" Target="../media/image115.png"/><Relationship Id="rId19" Type="http://schemas.openxmlformats.org/officeDocument/2006/relationships/image" Target="../media/image124.jpeg"/><Relationship Id="rId4" Type="http://schemas.openxmlformats.org/officeDocument/2006/relationships/image" Target="../media/image109.jpeg"/><Relationship Id="rId9" Type="http://schemas.openxmlformats.org/officeDocument/2006/relationships/image" Target="../media/image114.png"/><Relationship Id="rId14" Type="http://schemas.openxmlformats.org/officeDocument/2006/relationships/image" Target="../media/image119.png"/><Relationship Id="rId22" Type="http://schemas.openxmlformats.org/officeDocument/2006/relationships/image" Target="../media/image127.jpeg"/><Relationship Id="rId27" Type="http://schemas.openxmlformats.org/officeDocument/2006/relationships/image" Target="../media/image1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chinanet.cc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emf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emf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blu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35"/>
            <a:ext cx="9144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TextBox 3"/>
          <p:cNvSpPr>
            <a:spLocks noChangeArrowheads="1"/>
          </p:cNvSpPr>
          <p:nvPr/>
        </p:nvSpPr>
        <p:spPr bwMode="auto">
          <a:xfrm>
            <a:off x="0" y="3813027"/>
            <a:ext cx="9144000" cy="94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21914" tIns="60957" rIns="121914" bIns="60957">
            <a:spAutoFit/>
          </a:bodyPr>
          <a:lstStyle/>
          <a:p>
            <a:pPr algn="ctr">
              <a:buFont typeface="Arial" pitchFamily="34" charset="0"/>
              <a:buNone/>
            </a:pPr>
            <a:r>
              <a:rPr kumimoji="0" lang="zh-CN" altLang="en-US" sz="5300" b="1" dirty="0" smtClean="0">
                <a:solidFill>
                  <a:srgbClr val="0070C0"/>
                </a:solidFill>
                <a:latin typeface="Vrinda" pitchFamily="34" charset="0"/>
                <a:ea typeface="微软雅黑" pitchFamily="34" charset="-122"/>
                <a:cs typeface="Vrinda" pitchFamily="34" charset="0"/>
                <a:sym typeface="微软雅黑" pitchFamily="34" charset="-122"/>
              </a:rPr>
              <a:t>中网云电脑解决</a:t>
            </a:r>
            <a:r>
              <a:rPr kumimoji="0" lang="zh-CN" altLang="en-US" sz="5300" b="1" dirty="0">
                <a:solidFill>
                  <a:srgbClr val="0070C0"/>
                </a:solidFill>
                <a:latin typeface="Vrinda" panose="020B0502040204020203" pitchFamily="34" charset="0"/>
                <a:ea typeface="微软雅黑" pitchFamily="34" charset="-122"/>
                <a:cs typeface="Vrinda" panose="020B0502040204020203" pitchFamily="34" charset="0"/>
                <a:sym typeface="微软雅黑" pitchFamily="34" charset="-122"/>
              </a:rPr>
              <a:t>方案</a:t>
            </a:r>
          </a:p>
        </p:txBody>
      </p:sp>
      <p:sp>
        <p:nvSpPr>
          <p:cNvPr id="98" name="TextBox 4"/>
          <p:cNvSpPr>
            <a:spLocks noChangeArrowheads="1"/>
          </p:cNvSpPr>
          <p:nvPr/>
        </p:nvSpPr>
        <p:spPr bwMode="auto">
          <a:xfrm>
            <a:off x="3899927" y="5017542"/>
            <a:ext cx="4844828" cy="41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121914" tIns="60957" rIns="121914" bIns="60957">
            <a:spAutoFit/>
          </a:bodyPr>
          <a:lstStyle/>
          <a:p>
            <a:pPr algn="r">
              <a:buFont typeface="Arial" pitchFamily="34" charset="0"/>
              <a:buNone/>
            </a:pPr>
            <a:r>
              <a:rPr kumimoji="0" lang="zh-CN" altLang="en-US" sz="1900" dirty="0" smtClean="0">
                <a:solidFill>
                  <a:srgbClr val="7F7F7F"/>
                </a:solidFill>
                <a:latin typeface="宋体" pitchFamily="2" charset="-122"/>
                <a:ea typeface="宋体" pitchFamily="2" charset="-122"/>
                <a:sym typeface="宋体" pitchFamily="2" charset="-122"/>
              </a:rPr>
              <a:t>中网科技（苏州）股份有限公司</a:t>
            </a:r>
            <a:endParaRPr kumimoji="0" lang="zh-CN" altLang="en-US" sz="1900" dirty="0">
              <a:solidFill>
                <a:srgbClr val="7F7F7F"/>
              </a:solidFill>
              <a:latin typeface="宋体" pitchFamily="2" charset="-122"/>
              <a:ea typeface="宋体" pitchFamily="2" charset="-122"/>
              <a:sym typeface="宋体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94" y="1306428"/>
            <a:ext cx="3991451" cy="1330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643174" y="428604"/>
            <a:ext cx="53276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中网操作系统级桌面虚拟化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24475"/>
            <a:ext cx="8568952" cy="4872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908" y="142876"/>
            <a:ext cx="8429620" cy="10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中网云电脑工作原理</a:t>
            </a:r>
          </a:p>
        </p:txBody>
      </p:sp>
      <p:sp>
        <p:nvSpPr>
          <p:cNvPr id="5" name="平行四边形 4"/>
          <p:cNvSpPr/>
          <p:nvPr/>
        </p:nvSpPr>
        <p:spPr>
          <a:xfrm>
            <a:off x="0" y="1214398"/>
            <a:ext cx="1571604" cy="714380"/>
          </a:xfrm>
          <a:prstGeom prst="parallelogram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解析：</a:t>
            </a:r>
            <a:endParaRPr lang="zh-CN" altLang="en-US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1214414" y="1214398"/>
            <a:ext cx="7929618" cy="989302"/>
          </a:xfrm>
          <a:prstGeom prst="parallelogram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中网桌面虚拟化是指将计算机的桌面进行虚拟化，以达到桌面使用的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安全性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灵活性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。可以通过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任何设备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，在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任何地点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任何时间</a:t>
            </a:r>
            <a:r>
              <a:rPr lang="zh-CN" altLang="en-US" sz="16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访问在网络上的属于我们个人的桌面系统</a:t>
            </a:r>
            <a:endParaRPr lang="zh-CN" altLang="en-US" sz="16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0" y="2285968"/>
            <a:ext cx="1571604" cy="714380"/>
          </a:xfrm>
          <a:prstGeom prst="parallelogram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图解：</a:t>
            </a:r>
            <a:endParaRPr lang="zh-CN" altLang="en-US" sz="28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1214382" y="2285968"/>
            <a:ext cx="7929618" cy="1285884"/>
          </a:xfrm>
          <a:prstGeom prst="parallelogram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中网</a:t>
            </a:r>
            <a:r>
              <a:rPr lang="zh-CN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桌面虚拟化平台将服务器上主操作系统镜像的各类资源打包后，再结合管理员设定的策略，</a:t>
            </a:r>
            <a:r>
              <a:rPr lang="zh-CN" altLang="zh-CN" sz="1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为每个用户生成独立的虚拟环境；用户之间完全相互隔离</a:t>
            </a:r>
            <a:r>
              <a:rPr lang="zh-CN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，仅能使用分配到的那部分资源。用户在终端设备上，通过远程显示协议登录到自己的虚拟桌面，像使用一台完整的</a:t>
            </a:r>
            <a:r>
              <a:rPr lang="en-US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zh-CN" sz="14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一样使用虚拟桌面</a:t>
            </a:r>
            <a:endParaRPr lang="zh-CN" altLang="en-US" sz="14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382" y="3599235"/>
            <a:ext cx="6892119" cy="33846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643174" y="428604"/>
            <a:ext cx="603328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中网云电脑，在多屏中自由切换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733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987824" y="404664"/>
            <a:ext cx="5400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中网云电脑，实现桌面管理和用户体验的完美融合！</a:t>
            </a:r>
          </a:p>
        </p:txBody>
      </p:sp>
      <p:pic>
        <p:nvPicPr>
          <p:cNvPr id="4" name="图片 3" descr="平衡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3"/>
            <a:ext cx="9144000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627784" y="476672"/>
            <a:ext cx="583264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</a:t>
            </a:r>
            <a:r>
              <a:rPr lang="en-US" altLang="zh-CN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VOI</a:t>
            </a: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技术优势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144000" cy="4177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643174" y="428604"/>
            <a:ext cx="5961274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中网云电脑与传统电脑无盘的对比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2553"/>
            <a:ext cx="9144000" cy="5672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643174" y="428604"/>
            <a:ext cx="53276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中网技术与其他技术对比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823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483768" y="428604"/>
            <a:ext cx="6336704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云电脑办公</a:t>
            </a:r>
            <a:r>
              <a:rPr lang="zh-CN" alt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让</a:t>
            </a:r>
            <a:r>
              <a:rPr lang="zh-CN" altLang="en-US" sz="24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员工</a:t>
            </a:r>
            <a:r>
              <a:rPr lang="zh-CN" alt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更高效</a:t>
            </a:r>
            <a:r>
              <a:rPr lang="en-US" altLang="zh-CN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</a:t>
            </a:r>
            <a:r>
              <a:rPr lang="zh-CN" altLang="en-US" sz="24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老板</a:t>
            </a:r>
            <a:r>
              <a:rPr lang="zh-CN" alt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更放心</a:t>
            </a:r>
            <a:r>
              <a:rPr lang="en-US" altLang="zh-CN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</a:t>
            </a:r>
            <a:r>
              <a:rPr lang="en-US" altLang="zh-CN" sz="2400" b="1" kern="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IT</a:t>
            </a:r>
            <a:r>
              <a:rPr lang="zh-CN" altLang="en-US" sz="2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更省心</a:t>
            </a:r>
            <a:endParaRPr lang="zh-CN" altLang="en-US" sz="20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-1587" y="1268760"/>
            <a:ext cx="9145587" cy="5589240"/>
            <a:chOff x="-1587" y="1268760"/>
            <a:chExt cx="9145587" cy="5589240"/>
          </a:xfrm>
        </p:grpSpPr>
        <p:pic>
          <p:nvPicPr>
            <p:cNvPr id="6" name="图片 5" descr="截图68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587" y="4371474"/>
              <a:ext cx="9144000" cy="2486526"/>
            </a:xfrm>
            <a:prstGeom prst="rect">
              <a:avLst/>
            </a:prstGeom>
          </p:spPr>
        </p:pic>
        <p:pic>
          <p:nvPicPr>
            <p:cNvPr id="7" name="图片 6" descr="与传统办公对比3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68760"/>
              <a:ext cx="9144000" cy="30888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643174" y="428604"/>
            <a:ext cx="57452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中网六大产品</a:t>
            </a:r>
            <a:r>
              <a:rPr lang="en-US" altLang="zh-CN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1——</a:t>
            </a: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办公云电脑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7664"/>
            <a:ext cx="9144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643174" y="428604"/>
            <a:ext cx="5961274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中网六大产品</a:t>
            </a:r>
            <a:r>
              <a:rPr lang="en-US" altLang="zh-CN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2——</a:t>
            </a: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上网安全桌面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3917"/>
            <a:ext cx="9144000" cy="3561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1214414" y="357166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目录</a:t>
            </a: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2044700" y="2060575"/>
            <a:ext cx="5335612" cy="863600"/>
          </a:xfrm>
          <a:prstGeom prst="roundRect">
            <a:avLst>
              <a:gd name="adj" fmla="val 1231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+mj-ea"/>
              </a:rPr>
              <a:t>“传统电脑” </a:t>
            </a:r>
            <a:r>
              <a:rPr lang="en-US" altLang="zh-CN" sz="2800" b="1" dirty="0" smtClean="0">
                <a:solidFill>
                  <a:schemeClr val="bg1"/>
                </a:solidFill>
                <a:latin typeface="+mj-ea"/>
              </a:rPr>
              <a:t>VS </a:t>
            </a:r>
            <a:r>
              <a:rPr lang="zh-CN" altLang="en-US" sz="2800" b="1" dirty="0" smtClean="0">
                <a:solidFill>
                  <a:schemeClr val="bg1"/>
                </a:solidFill>
                <a:latin typeface="+mj-ea"/>
              </a:rPr>
              <a:t>“中网云电脑”</a:t>
            </a:r>
          </a:p>
        </p:txBody>
      </p:sp>
      <p:grpSp>
        <p:nvGrpSpPr>
          <p:cNvPr id="40" name="Group 6"/>
          <p:cNvGrpSpPr>
            <a:grpSpLocks/>
          </p:cNvGrpSpPr>
          <p:nvPr/>
        </p:nvGrpSpPr>
        <p:grpSpPr bwMode="auto">
          <a:xfrm>
            <a:off x="1690688" y="2181225"/>
            <a:ext cx="646112" cy="674688"/>
            <a:chOff x="1289" y="587"/>
            <a:chExt cx="666" cy="647"/>
          </a:xfrm>
        </p:grpSpPr>
        <p:sp>
          <p:nvSpPr>
            <p:cNvPr id="41" name="Oval 7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9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10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1822450" y="2274888"/>
            <a:ext cx="31115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</a:t>
            </a:r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auto">
          <a:xfrm>
            <a:off x="1978024" y="3214688"/>
            <a:ext cx="5402287" cy="863600"/>
          </a:xfrm>
          <a:prstGeom prst="roundRect">
            <a:avLst>
              <a:gd name="adj" fmla="val 12319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500" kern="0" dirty="0" smtClean="0">
                <a:solidFill>
                  <a:srgbClr val="000000"/>
                </a:solidFill>
                <a:latin typeface="+mj-ea"/>
                <a:ea typeface="+mj-ea"/>
              </a:rPr>
              <a:t>中网云电脑整体解决方案</a:t>
            </a:r>
          </a:p>
        </p:txBody>
      </p:sp>
      <p:grpSp>
        <p:nvGrpSpPr>
          <p:cNvPr id="48" name="Group 15"/>
          <p:cNvGrpSpPr>
            <a:grpSpLocks/>
          </p:cNvGrpSpPr>
          <p:nvPr/>
        </p:nvGrpSpPr>
        <p:grpSpPr bwMode="auto">
          <a:xfrm>
            <a:off x="1663700" y="3332163"/>
            <a:ext cx="646113" cy="674687"/>
            <a:chOff x="1289" y="587"/>
            <a:chExt cx="666" cy="647"/>
          </a:xfrm>
        </p:grpSpPr>
        <p:sp>
          <p:nvSpPr>
            <p:cNvPr id="49" name="Oval 16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18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19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795463" y="3425825"/>
            <a:ext cx="31115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1981216" y="4351350"/>
            <a:ext cx="5399096" cy="863600"/>
          </a:xfrm>
          <a:prstGeom prst="roundRect">
            <a:avLst>
              <a:gd name="adj" fmla="val 12319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500" kern="0" dirty="0" smtClean="0">
                <a:solidFill>
                  <a:srgbClr val="000000"/>
                </a:solidFill>
                <a:latin typeface="+mj-ea"/>
                <a:ea typeface="+mj-ea"/>
              </a:rPr>
              <a:t>公司和案例介绍</a:t>
            </a:r>
            <a:endParaRPr lang="zh-CN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22" name="Group 15"/>
          <p:cNvGrpSpPr>
            <a:grpSpLocks/>
          </p:cNvGrpSpPr>
          <p:nvPr/>
        </p:nvGrpSpPr>
        <p:grpSpPr bwMode="auto">
          <a:xfrm>
            <a:off x="1666891" y="4468825"/>
            <a:ext cx="646113" cy="674687"/>
            <a:chOff x="1289" y="587"/>
            <a:chExt cx="666" cy="647"/>
          </a:xfrm>
        </p:grpSpPr>
        <p:sp>
          <p:nvSpPr>
            <p:cNvPr id="23" name="Oval 16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1798654" y="4562487"/>
            <a:ext cx="31115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</a:t>
            </a:r>
            <a:endParaRPr lang="en-US" altLang="zh-CN" sz="2200" kern="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627784" y="404664"/>
            <a:ext cx="604867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中网六大产品</a:t>
            </a:r>
            <a:r>
              <a:rPr lang="en-US" altLang="zh-CN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3——</a:t>
            </a: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酒店云电脑</a:t>
            </a:r>
          </a:p>
        </p:txBody>
      </p:sp>
      <p:pic>
        <p:nvPicPr>
          <p:cNvPr id="4" name="图片 3" descr="酒店云电脑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712" y="1340768"/>
            <a:ext cx="3885232" cy="2880320"/>
          </a:xfrm>
          <a:prstGeom prst="rect">
            <a:avLst/>
          </a:prstGeom>
        </p:spPr>
      </p:pic>
      <p:pic>
        <p:nvPicPr>
          <p:cNvPr id="8" name="Picture 3" descr="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3" y="3861048"/>
            <a:ext cx="448636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jiudian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5" y="1628800"/>
            <a:ext cx="4895306" cy="14401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69160"/>
            <a:ext cx="736447" cy="1270372"/>
          </a:xfrm>
          <a:prstGeom prst="rect">
            <a:avLst/>
          </a:prstGeom>
        </p:spPr>
      </p:pic>
      <p:sp>
        <p:nvSpPr>
          <p:cNvPr id="9" name="标题 1"/>
          <p:cNvSpPr txBox="1">
            <a:spLocks noChangeArrowheads="1"/>
          </p:cNvSpPr>
          <p:nvPr/>
        </p:nvSpPr>
        <p:spPr bwMode="auto">
          <a:xfrm>
            <a:off x="611560" y="4941169"/>
            <a:ext cx="3528392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16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软件</a:t>
            </a:r>
            <a:endParaRPr lang="en-US" altLang="zh-CN" sz="1600" kern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16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中网酒店</a:t>
            </a:r>
            <a:r>
              <a:rPr lang="en-US" altLang="zh-CN" sz="16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APP+</a:t>
            </a:r>
            <a:r>
              <a:rPr lang="zh-CN" altLang="en-US" sz="16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酒店桌面管理系统</a:t>
            </a:r>
            <a:r>
              <a:rPr lang="en-US" altLang="zh-CN" sz="16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+</a:t>
            </a:r>
            <a:r>
              <a:rPr lang="zh-CN" altLang="en-US" sz="16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中网云桌面</a:t>
            </a:r>
            <a:r>
              <a:rPr lang="en-US" altLang="zh-CN" sz="16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+</a:t>
            </a:r>
            <a:r>
              <a:rPr lang="zh-CN" altLang="en-US" sz="16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中网桌面虚拟化管理系统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643174" y="428604"/>
            <a:ext cx="5817258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中网六大产品</a:t>
            </a:r>
            <a:r>
              <a:rPr lang="en-US" altLang="zh-CN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4——</a:t>
            </a: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教育云电脑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1731"/>
            <a:ext cx="9144000" cy="3453493"/>
          </a:xfrm>
          <a:prstGeom prst="rect">
            <a:avLst/>
          </a:prstGeom>
        </p:spPr>
      </p:pic>
      <p:sp>
        <p:nvSpPr>
          <p:cNvPr id="5" name="标题 1"/>
          <p:cNvSpPr txBox="1">
            <a:spLocks noChangeArrowheads="1"/>
          </p:cNvSpPr>
          <p:nvPr/>
        </p:nvSpPr>
        <p:spPr bwMode="auto">
          <a:xfrm>
            <a:off x="5364088" y="3212976"/>
            <a:ext cx="37444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硬件</a:t>
            </a:r>
            <a:endParaRPr lang="en-US" altLang="zh-CN" sz="1300" kern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中网瘦客户端</a:t>
            </a:r>
            <a:r>
              <a:rPr lang="en-US" altLang="zh-CN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/</a:t>
            </a: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云终端</a:t>
            </a:r>
            <a:r>
              <a:rPr lang="en-US" altLang="zh-CN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+</a:t>
            </a: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显示器键鼠</a:t>
            </a:r>
            <a:r>
              <a:rPr lang="en-US" altLang="zh-CN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+</a:t>
            </a: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服务器、</a:t>
            </a:r>
            <a:r>
              <a:rPr lang="en-US" altLang="zh-CN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PC</a:t>
            </a: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或笔记本或智能电视（老师或学生）</a:t>
            </a:r>
            <a:r>
              <a:rPr lang="en-US" altLang="zh-CN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+</a:t>
            </a: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服务器</a:t>
            </a:r>
            <a:endParaRPr lang="en-US" altLang="zh-CN" sz="1300" kern="0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endParaRPr lang="en-US" altLang="zh-CN" sz="800" kern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软件</a:t>
            </a:r>
            <a:endParaRPr lang="en-US" altLang="zh-CN" sz="1300" kern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中网云桌面</a:t>
            </a:r>
            <a:r>
              <a:rPr lang="en-US" altLang="zh-CN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+</a:t>
            </a: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中网桌面虚拟化管理系统</a:t>
            </a:r>
            <a:r>
              <a:rPr lang="en-US" altLang="zh-CN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+</a:t>
            </a: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教学桌面管理软件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643174" y="428604"/>
            <a:ext cx="53276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中网六大产品</a:t>
            </a:r>
            <a:r>
              <a:rPr lang="en-US" altLang="zh-CN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5——</a:t>
            </a: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移动办公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3505"/>
            <a:ext cx="9144000" cy="3685735"/>
          </a:xfrm>
          <a:prstGeom prst="rect">
            <a:avLst/>
          </a:prstGeom>
        </p:spPr>
      </p:pic>
      <p:sp>
        <p:nvSpPr>
          <p:cNvPr id="5" name="标题 1"/>
          <p:cNvSpPr txBox="1">
            <a:spLocks noChangeArrowheads="1"/>
          </p:cNvSpPr>
          <p:nvPr/>
        </p:nvSpPr>
        <p:spPr bwMode="auto">
          <a:xfrm>
            <a:off x="5508104" y="2996952"/>
            <a:ext cx="309634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硬件</a:t>
            </a:r>
            <a:endParaRPr lang="en-US" altLang="zh-CN" sz="1300" kern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智能手机或平板电脑</a:t>
            </a:r>
            <a:r>
              <a:rPr lang="en-US" altLang="zh-CN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+</a:t>
            </a: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服务器</a:t>
            </a:r>
            <a:endParaRPr lang="en-US" altLang="zh-CN" sz="800" kern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endParaRPr lang="en-US" altLang="zh-CN" sz="800" kern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软件</a:t>
            </a:r>
            <a:endParaRPr lang="en-US" altLang="zh-CN" sz="1300" kern="0" dirty="0" smtClean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marL="0" marR="0" lvl="0" indent="0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中网酷桌面</a:t>
            </a:r>
            <a:r>
              <a:rPr lang="en-US" altLang="zh-CN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APP+</a:t>
            </a: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中网云桌面</a:t>
            </a:r>
            <a:r>
              <a:rPr lang="en-US" altLang="zh-CN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+</a:t>
            </a:r>
            <a:r>
              <a:rPr lang="zh-CN" altLang="en-US" sz="13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中网桌面虚拟化管理系统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643174" y="428604"/>
            <a:ext cx="53276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中网六大产品</a:t>
            </a:r>
            <a:r>
              <a:rPr lang="en-US" altLang="zh-CN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6—— </a:t>
            </a:r>
            <a:r>
              <a:rPr lang="en-US" altLang="zh-CN" sz="30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DaaS</a:t>
            </a: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产品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372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1214414" y="357166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目录</a:t>
            </a: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2044700" y="2060575"/>
            <a:ext cx="5335612" cy="863600"/>
          </a:xfrm>
          <a:prstGeom prst="roundRect">
            <a:avLst>
              <a:gd name="adj" fmla="val 12319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500" kern="0" dirty="0" smtClean="0">
                <a:solidFill>
                  <a:srgbClr val="000000"/>
                </a:solidFill>
                <a:latin typeface="+mj-ea"/>
                <a:ea typeface="+mj-ea"/>
              </a:rPr>
              <a:t>“传统电脑” </a:t>
            </a:r>
            <a:r>
              <a:rPr lang="en-US" altLang="zh-CN" sz="2500" kern="0" dirty="0" smtClean="0">
                <a:solidFill>
                  <a:srgbClr val="000000"/>
                </a:solidFill>
                <a:latin typeface="+mj-ea"/>
                <a:ea typeface="+mj-ea"/>
              </a:rPr>
              <a:t>VS </a:t>
            </a:r>
            <a:r>
              <a:rPr lang="zh-CN" altLang="en-US" sz="2500" kern="0" dirty="0" smtClean="0">
                <a:solidFill>
                  <a:srgbClr val="000000"/>
                </a:solidFill>
                <a:latin typeface="+mj-ea"/>
                <a:ea typeface="+mj-ea"/>
              </a:rPr>
              <a:t>“中网云电脑”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90688" y="2181225"/>
            <a:ext cx="646112" cy="674688"/>
            <a:chOff x="1289" y="587"/>
            <a:chExt cx="666" cy="647"/>
          </a:xfrm>
        </p:grpSpPr>
        <p:sp>
          <p:nvSpPr>
            <p:cNvPr id="41" name="Oval 7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9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10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1822450" y="2274888"/>
            <a:ext cx="31115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</a:t>
            </a:r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auto">
          <a:xfrm>
            <a:off x="1978024" y="3214688"/>
            <a:ext cx="5402287" cy="863600"/>
          </a:xfrm>
          <a:prstGeom prst="roundRect">
            <a:avLst>
              <a:gd name="adj" fmla="val 12319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500" kern="0" dirty="0" smtClean="0">
                <a:solidFill>
                  <a:srgbClr val="000000"/>
                </a:solidFill>
                <a:latin typeface="+mj-ea"/>
                <a:ea typeface="+mj-ea"/>
              </a:rPr>
              <a:t>中网云电脑整体解决方案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63700" y="3332163"/>
            <a:ext cx="646113" cy="674687"/>
            <a:chOff x="1289" y="587"/>
            <a:chExt cx="666" cy="647"/>
          </a:xfrm>
        </p:grpSpPr>
        <p:sp>
          <p:nvSpPr>
            <p:cNvPr id="49" name="Oval 16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18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19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795463" y="3425825"/>
            <a:ext cx="31115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1981216" y="4351350"/>
            <a:ext cx="5399096" cy="863600"/>
          </a:xfrm>
          <a:prstGeom prst="roundRect">
            <a:avLst>
              <a:gd name="adj" fmla="val 1231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+mj-ea"/>
                <a:ea typeface="+mn-ea"/>
              </a:rPr>
              <a:t>公司和案例介绍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666891" y="4468825"/>
            <a:ext cx="646113" cy="674687"/>
            <a:chOff x="1289" y="587"/>
            <a:chExt cx="666" cy="647"/>
          </a:xfrm>
        </p:grpSpPr>
        <p:sp>
          <p:nvSpPr>
            <p:cNvPr id="23" name="Oval 16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1798654" y="4562487"/>
            <a:ext cx="31115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</a:t>
            </a:r>
            <a:endParaRPr lang="en-US" altLang="zh-CN" sz="2200" kern="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28860" y="260648"/>
            <a:ext cx="6319604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zh-CN" altLang="en-US" sz="3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中网科技以核心技术为本</a:t>
            </a:r>
          </a:p>
        </p:txBody>
      </p:sp>
      <p:sp>
        <p:nvSpPr>
          <p:cNvPr id="11" name="内容占位符 2"/>
          <p:cNvSpPr txBox="1">
            <a:spLocks noChangeArrowheads="1"/>
          </p:cNvSpPr>
          <p:nvPr/>
        </p:nvSpPr>
        <p:spPr bwMode="auto">
          <a:xfrm>
            <a:off x="1065213" y="2276872"/>
            <a:ext cx="70358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185738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Pct val="55000"/>
              <a:buFont typeface="Wingdings" pitchFamily="2" charset="2"/>
              <a:buChar char="£"/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Pct val="55000"/>
              <a:buFont typeface="Wingdings" pitchFamily="2" charset="2"/>
              <a:buChar char="£"/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Pct val="55000"/>
              <a:buFont typeface="Wingdings" pitchFamily="2" charset="2"/>
              <a:buChar char="£"/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0"/>
              </a:spcAft>
              <a:buClr>
                <a:srgbClr val="336699"/>
              </a:buClr>
              <a:buSzPct val="55000"/>
              <a:buFont typeface="Wingdings" pitchFamily="2" charset="2"/>
              <a:buChar char="£"/>
              <a:defRPr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  <a:defRPr/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</a:t>
            </a:r>
            <a:r>
              <a:rPr lang="zh-CN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网科技致力于信息化像使用水和电一样方便，使用户能有更多的精力投入到自己的专业</a:t>
            </a:r>
            <a:r>
              <a:rPr lang="zh-CN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领域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  <a:defRPr/>
            </a:pP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lvl="1" eaLnBrk="1" hangingPunct="1">
              <a:lnSpc>
                <a:spcPct val="120000"/>
              </a:lnSpc>
              <a:spcBef>
                <a:spcPct val="30000"/>
              </a:spcBef>
              <a:buClr>
                <a:srgbClr val="336699"/>
              </a:buClr>
              <a:buSzPct val="55000"/>
              <a:defRPr/>
            </a:pPr>
            <a:r>
              <a:rPr lang="en-US" altLang="zh-CN" dirty="0" smtClean="0"/>
              <a:t>  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中网科技自投资的数据中心遍及多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省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，提供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的产品和服务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lvl="1" indent="-342900">
              <a:lnSpc>
                <a:spcPct val="120000"/>
              </a:lnSpc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£"/>
              <a:defRPr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IDC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数据中心：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托管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租赁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，机房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定制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£"/>
              <a:defRPr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云计算服务：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服务器，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公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有云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有云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混合云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£"/>
              <a:defRPr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网站服务：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域名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注册，网站寄存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网站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建设推广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£"/>
              <a:defRPr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增值服务：各行业网络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网络安全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服务外包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28860" y="260648"/>
            <a:ext cx="6319604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zh-CN" altLang="en-US" sz="3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中网科技具备的条件</a:t>
            </a:r>
          </a:p>
        </p:txBody>
      </p:sp>
      <p:sp>
        <p:nvSpPr>
          <p:cNvPr id="10" name="内容占位符 2"/>
          <p:cNvSpPr txBox="1">
            <a:spLocks/>
          </p:cNvSpPr>
          <p:nvPr/>
        </p:nvSpPr>
        <p:spPr bwMode="auto">
          <a:xfrm>
            <a:off x="1041400" y="2204814"/>
            <a:ext cx="77073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42913" indent="-25717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11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专业品牌：中网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ChinaNet.CC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国际域名商标价值高。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专注行业：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年成立至今十多年专注云计算数据中心。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国际认证：获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ICANN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国际顶级商认证，中国仅数十家。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资质齐全：拥有电信运营牌照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B1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+B2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类（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ISP+ICP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产品优势：自有多座云计算数据中心，产供销一条龙。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资源优势：是国际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APNIC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联盟成员，自有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地址和网域。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营销优势：电子商务管道自动增长模式；已有数万会员。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Clr>
                <a:srgbClr val="336699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技术优势：近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年获软件著作权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多件，技术行业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领先。</a:t>
            </a:r>
          </a:p>
        </p:txBody>
      </p:sp>
    </p:spTree>
    <p:extLst>
      <p:ext uri="{BB962C8B-B14F-4D97-AF65-F5344CB8AC3E}">
        <p14:creationId xmlns:p14="http://schemas.microsoft.com/office/powerpoint/2010/main" val="180282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28860" y="260648"/>
            <a:ext cx="6319604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zh-CN" altLang="en-US" sz="3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中网科技具备的条件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66" y="2277392"/>
            <a:ext cx="162401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1"/>
          <p:cNvGrpSpPr>
            <a:grpSpLocks/>
          </p:cNvGrpSpPr>
          <p:nvPr/>
        </p:nvGrpSpPr>
        <p:grpSpPr bwMode="auto">
          <a:xfrm>
            <a:off x="2623641" y="2277392"/>
            <a:ext cx="1963737" cy="1149350"/>
            <a:chOff x="722313" y="2232025"/>
            <a:chExt cx="7666037" cy="3708400"/>
          </a:xfrm>
        </p:grpSpPr>
        <p:pic>
          <p:nvPicPr>
            <p:cNvPr id="7" name="Picture 11" descr="D:\Documents\ChinaNet\1中网科技（苏州）有限公司\通信管理\ICP ISP IDC\全国\--江苏IDC证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313" y="2232025"/>
              <a:ext cx="2697162" cy="370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D:\Documents\ChinaNet\1中网科技（苏州）有限公司\通信管理\ICP ISP IDC\全国\--江苏ISP证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1525" y="2274888"/>
              <a:ext cx="2592388" cy="366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D:\Documents\ChinaNet\1中网科技（苏州）有限公司\通信管理\ICP ISP IDC\全国\--江苏ICP证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363" y="2274888"/>
              <a:ext cx="2566987" cy="362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8" descr="C:\Users\wang\Desktop\gxjsqy-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41" y="3550567"/>
            <a:ext cx="161448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wang\Desktop\江苏省民营科技企业-201311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16" y="4814217"/>
            <a:ext cx="1604962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wang\Desktop\江苏省互联网协会优秀会员单位-201312-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41" y="2323430"/>
            <a:ext cx="154781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组合 26"/>
          <p:cNvGrpSpPr>
            <a:grpSpLocks/>
          </p:cNvGrpSpPr>
          <p:nvPr/>
        </p:nvGrpSpPr>
        <p:grpSpPr bwMode="auto">
          <a:xfrm>
            <a:off x="6297116" y="2277392"/>
            <a:ext cx="1901825" cy="1149350"/>
            <a:chOff x="1111250" y="1908175"/>
            <a:chExt cx="7132638" cy="4228802"/>
          </a:xfrm>
        </p:grpSpPr>
        <p:grpSp>
          <p:nvGrpSpPr>
            <p:cNvPr id="15" name="组合 12"/>
            <p:cNvGrpSpPr>
              <a:grpSpLocks/>
            </p:cNvGrpSpPr>
            <p:nvPr/>
          </p:nvGrpSpPr>
          <p:grpSpPr bwMode="auto">
            <a:xfrm>
              <a:off x="1111250" y="2195512"/>
              <a:ext cx="7132638" cy="1660429"/>
              <a:chOff x="950132" y="1806523"/>
              <a:chExt cx="7929955" cy="1765156"/>
            </a:xfrm>
          </p:grpSpPr>
          <p:pic>
            <p:nvPicPr>
              <p:cNvPr id="24" name="Picture 3" descr="C:\Users\wang\Documents\1中网科技（苏州）股份有限公司\项目申报\高企双软\著作权证书7个\中网网络测速系统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3372" y="1813917"/>
                <a:ext cx="1318321" cy="1757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4" descr="C:\Users\wang\Documents\1中网科技（苏州）股份有限公司\项目申报\高企双软\著作权证书7个\中网用户域名管理系统.JP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693" y="1813819"/>
                <a:ext cx="1318394" cy="1757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5" descr="C:\Users\wang\Documents\1中网科技（苏州）股份有限公司\项目申报\高企双软\著作权证书7个\中网地方门户网站系统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2472" y="1813917"/>
                <a:ext cx="1300900" cy="175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6" descr="C:\Users\wang\Documents\1中网科技（苏州）股份有限公司\项目申报\高企双软\著作权证书7个\中网电子邮局管理系统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0132" y="1813917"/>
                <a:ext cx="1312776" cy="17503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7" descr="C:\Users\wang\Documents\1中网科技（苏州）股份有限公司\项目申报\高企双软\著作权证书7个\中网分销管理系统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3599" y="1813819"/>
                <a:ext cx="1312849" cy="1750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8" descr="C:\Users\wang\Documents\1中网科技（苏州）股份有限公司\项目申报\高企双软\著作权证书7个\中网数据中心安全设备管理系统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3216" y="1806523"/>
                <a:ext cx="1318321" cy="1757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组合 1"/>
            <p:cNvGrpSpPr>
              <a:grpSpLocks/>
            </p:cNvGrpSpPr>
            <p:nvPr/>
          </p:nvGrpSpPr>
          <p:grpSpPr bwMode="auto">
            <a:xfrm>
              <a:off x="1465263" y="2887663"/>
              <a:ext cx="6359525" cy="2027576"/>
              <a:chOff x="1403648" y="2460452"/>
              <a:chExt cx="6912768" cy="2333281"/>
            </a:xfrm>
          </p:grpSpPr>
          <p:pic>
            <p:nvPicPr>
              <p:cNvPr id="20" name="Picture 2" descr="C:\Users\wang\Desktop\中网网站备案管理系统著作权-20121031.jpg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3648" y="2460452"/>
                <a:ext cx="1698806" cy="2333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3" descr="C:\Users\wang\Desktop\中网智能建站系统著作权-20121031.jpg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1840" y="2460452"/>
                <a:ext cx="1700221" cy="2333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4" descr="C:\Users\wang\Desktop\中网主机管理系统著作权-20121031.jpg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9417" y="2460452"/>
                <a:ext cx="1698807" cy="23332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" name="Picture 2" descr="C:\Users\wang\Documents\1中网科技（苏州）股份有限公司\项目申报\高企双软\著作权证书7个\中网数据中心管理系统.JPG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0232" y="2484165"/>
                <a:ext cx="1656184" cy="2208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Picture 5" descr="C:\Users\wang\Desktop\中网代理分销API系统著作权-20121031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463" y="3735388"/>
              <a:ext cx="1412875" cy="200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 descr="C:\Users\wang\Desktop\中网注册商域名管理系统著作权-20121031.jp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7838" y="3713163"/>
              <a:ext cx="1428750" cy="202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8" descr="C:\Users\wang\Desktop\中网云服务器系统著作权-20121031.jp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575" y="1908175"/>
              <a:ext cx="2911475" cy="4228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组合 1"/>
          <p:cNvGrpSpPr>
            <a:grpSpLocks/>
          </p:cNvGrpSpPr>
          <p:nvPr/>
        </p:nvGrpSpPr>
        <p:grpSpPr bwMode="auto">
          <a:xfrm>
            <a:off x="2633166" y="3537867"/>
            <a:ext cx="1954212" cy="1133475"/>
            <a:chOff x="917536" y="2329242"/>
            <a:chExt cx="7345482" cy="3500457"/>
          </a:xfrm>
        </p:grpSpPr>
        <p:pic>
          <p:nvPicPr>
            <p:cNvPr id="31" name="Picture 3" descr="江苏省网络信息安全管理员上岗合格证-李成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2373996"/>
              <a:ext cx="2394875" cy="1694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 descr="江苏省网络信息安全管理员上岗合格证-李忠奎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3" y="2373997"/>
              <a:ext cx="2304257" cy="1629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5" descr="江苏省网络信息安全管理员上岗合格证-金吉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3" y="4068341"/>
              <a:ext cx="2394875" cy="1693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7" descr="江苏省网络信息安全管理员上岗合格证-顾敏秋-20130409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536" y="2329242"/>
              <a:ext cx="2332507" cy="166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" descr="江苏省网络信息安全管理员上岗合格证-姚飞-20130409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8017" y="4140349"/>
              <a:ext cx="2312270" cy="1652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 descr="江苏省网络信息安全管理员上岗合格证-王道龙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3428651"/>
              <a:ext cx="4009115" cy="240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组合 37"/>
          <p:cNvGrpSpPr>
            <a:grpSpLocks/>
          </p:cNvGrpSpPr>
          <p:nvPr/>
        </p:nvGrpSpPr>
        <p:grpSpPr bwMode="auto">
          <a:xfrm>
            <a:off x="6265366" y="3525167"/>
            <a:ext cx="2051050" cy="1031875"/>
            <a:chOff x="2161055" y="2770164"/>
            <a:chExt cx="6448248" cy="2994326"/>
          </a:xfrm>
        </p:grpSpPr>
        <p:pic>
          <p:nvPicPr>
            <p:cNvPr id="38" name="Picture 13" descr="DSC_0093-1">
              <a:hlinkClick r:id="rId28"/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736" y="2770164"/>
              <a:ext cx="4501567" cy="299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11" descr="302">
              <a:hlinkClick r:id="rId30"/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1055" y="2771048"/>
              <a:ext cx="1964479" cy="1300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5" descr="05_230">
              <a:hlinkClick r:id="rId32"/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1056" y="4071527"/>
              <a:ext cx="1946680" cy="169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1" name="Picture 2" descr="C:\Users\WANG\Desktop\江苏省互联网协会理事会议-句容合影1.jp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16" y="4772942"/>
            <a:ext cx="2925762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7" descr="C:\Users\wang\Desktop\王道龙-江苏省互联网协会聘书1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503" y="3560092"/>
            <a:ext cx="15208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" name="组合 47"/>
          <p:cNvGrpSpPr>
            <a:grpSpLocks/>
          </p:cNvGrpSpPr>
          <p:nvPr/>
        </p:nvGrpSpPr>
        <p:grpSpPr bwMode="auto">
          <a:xfrm>
            <a:off x="2633166" y="4793580"/>
            <a:ext cx="2366962" cy="1155700"/>
            <a:chOff x="1138015" y="2332831"/>
            <a:chExt cx="6661150" cy="3108325"/>
          </a:xfrm>
        </p:grpSpPr>
        <p:pic>
          <p:nvPicPr>
            <p:cNvPr id="44" name="Picture 18" descr="D:\Documents\My Pictures\私人\王道龙相关证件扫描件\荣誉证书\王晓龙-苏州工业职业技术学院客座讲师聘书2006.JPG"/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015" y="3971131"/>
              <a:ext cx="2201862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9" descr="D:\Documents\My Pictures\私人\王道龙相关证件扫描件\荣誉证书\王晓龙-苏州工业职业技术学院专业建设指导委员会委员聘书2006.JPG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015" y="3971131"/>
              <a:ext cx="2128837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20" descr="D:\Documents\My Pictures\私人\王道龙相关证件扫描件\荣誉证书\王晓龙-苏州职业大学专业指导委员会委员聘书2007.JPG"/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340" y="3971131"/>
              <a:ext cx="2155825" cy="1470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15" descr="IMG0000004426"/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1439" y="2332831"/>
              <a:ext cx="2114550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13" descr="IMG0000004425"/>
            <p:cNvPicPr>
              <a:picLocks noChangeAspect="1" noChangeArrowheads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8015" y="2332831"/>
              <a:ext cx="2201862" cy="149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7" descr="IMG0000004427"/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29052" y="2332831"/>
              <a:ext cx="2170113" cy="146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1" descr="D:\Documents\My Pictures\私人\王道龙相关证件扫描件\荣誉证书\王晓龙-苏州职业大学专业指导委员会委员聘书2009.jpg"/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3600863"/>
              <a:ext cx="2592288" cy="142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28860" y="260648"/>
            <a:ext cx="6319604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zh-CN" altLang="en-US" sz="3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中网科技的数据中心和云计算服务</a:t>
            </a:r>
          </a:p>
        </p:txBody>
      </p:sp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2436"/>
            <a:ext cx="16113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060848"/>
            <a:ext cx="1570037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824436"/>
            <a:ext cx="16017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830786"/>
            <a:ext cx="1570037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8"/>
          <p:cNvSpPr txBox="1">
            <a:spLocks noChangeArrowheads="1"/>
          </p:cNvSpPr>
          <p:nvPr/>
        </p:nvSpPr>
        <p:spPr bwMode="auto">
          <a:xfrm>
            <a:off x="862013" y="3692798"/>
            <a:ext cx="342265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★</a:t>
            </a:r>
            <a:r>
              <a:rPr lang="en-US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 IDC</a:t>
            </a:r>
            <a:r>
              <a:rPr lang="zh-CN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数据中心：</a:t>
            </a:r>
            <a:endParaRPr lang="en-US" altLang="zh-CN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zh-CN" sz="1500">
                <a:latin typeface="微软雅黑" panose="020B0503020204020204" pitchFamily="34" charset="-122"/>
                <a:ea typeface="微软雅黑" panose="020B0503020204020204" pitchFamily="34" charset="-122"/>
              </a:rPr>
              <a:t>服务器托管，服务器租赁，机房定制</a:t>
            </a:r>
            <a:endParaRPr lang="en-US" altLang="zh-CN" sz="15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电力：双电源、双母线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UPS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、柴发备电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网络：高冗余、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BGP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多线路、多运营商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SLA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：网络和电力连通率高达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99.99%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标准：国际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T3~T4+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、恒温恒湿、高级安监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     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高端品牌设备、气体消防、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级抗震</a:t>
            </a:r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高达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1.6T/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㎡承重、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365*24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小时运维。</a:t>
            </a:r>
          </a:p>
          <a:p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11638" y="3695973"/>
            <a:ext cx="4392612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★ 云计算服务：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云服务器，公有云，私有云，混合云</a:t>
            </a:r>
            <a:endParaRPr lang="en-US" altLang="zh-CN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云计算（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cloud computing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）是一种按使用量付费的模式。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中网云可以让用户像使用水和电一样方便的获得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CPU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、内存、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空间、网络、软件、技术、数据等资源。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※ 降低成本、按需付费，即时开通、快速部署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※ 弹性扩展、随时升级，容灾备份、安全可靠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※ 自助备份、数据还原，性能监控、图文展示</a:t>
            </a:r>
          </a:p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※ 自主管理，远程开关机、重启重装操作系统</a:t>
            </a:r>
          </a:p>
          <a:p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11" descr="20140313173030-160336069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538" y="2060848"/>
            <a:ext cx="20304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0" y="2104343"/>
            <a:ext cx="2042160" cy="1584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28860" y="260648"/>
            <a:ext cx="6319604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zh-CN" altLang="en-US" sz="3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中网科技的网站服务和增值服务</a:t>
            </a:r>
          </a:p>
        </p:txBody>
      </p:sp>
      <p:sp>
        <p:nvSpPr>
          <p:cNvPr id="4" name="文本框 11"/>
          <p:cNvSpPr txBox="1">
            <a:spLocks noChangeArrowheads="1"/>
          </p:cNvSpPr>
          <p:nvPr/>
        </p:nvSpPr>
        <p:spPr bwMode="auto">
          <a:xfrm>
            <a:off x="900113" y="3323034"/>
            <a:ext cx="3384550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★ 网站服务：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域名注册，网站寄存、建设推广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0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ICANN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顶级认证、安全放心；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自主管理、独立控制，智能解析；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WHOIS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隐私保护、自由转入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出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过户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高端服务器、性能优越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十多年运营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24H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运维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多机房多线路高性价比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免费备案、试用、维护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</a:rPr>
              <a:t>※ 自动备份、安全无忧</a:t>
            </a:r>
          </a:p>
        </p:txBody>
      </p:sp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8" y="2348309"/>
            <a:ext cx="11287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域名图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348309"/>
            <a:ext cx="1971675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4748609"/>
            <a:ext cx="1236662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13"/>
          <p:cNvSpPr>
            <a:spLocks noChangeArrowheads="1"/>
          </p:cNvSpPr>
          <p:nvPr/>
        </p:nvSpPr>
        <p:spPr bwMode="auto">
          <a:xfrm>
            <a:off x="4284663" y="2276872"/>
            <a:ext cx="4319587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800"/>
              </a:lnSpc>
              <a:spcAft>
                <a:spcPts val="375"/>
              </a:spcAft>
            </a:pP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★ 增值服务：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ts val="1800"/>
              </a:lnSpc>
              <a:spcAft>
                <a:spcPts val="375"/>
              </a:spcAft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各行业网络解决方案，网络安全，服务外包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endParaRPr lang="en-US" altLang="zh-CN" sz="10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※ 各行业信息化应用、数据中心定制及解决方案；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※ 私有云定制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部署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/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托管，可对接公有云，实现混合云；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※ 系统安全、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web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安全、</a:t>
            </a:r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ftp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应用安全、数据库应用等管理；</a:t>
            </a:r>
          </a:p>
          <a:p>
            <a:r>
              <a:rPr lang="en-US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zh-CN" sz="12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※ 服务器运行控制、文件清理、故障、黑客攻击应急处理。</a:t>
            </a:r>
          </a:p>
        </p:txBody>
      </p:sp>
      <p:pic>
        <p:nvPicPr>
          <p:cNvPr id="10" name="Picture 16" descr="QQ图片201508111545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059634"/>
            <a:ext cx="3313112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8"/>
          <p:cNvSpPr txBox="1">
            <a:spLocks noChangeArrowheads="1"/>
          </p:cNvSpPr>
          <p:nvPr/>
        </p:nvSpPr>
        <p:spPr bwMode="auto">
          <a:xfrm>
            <a:off x="4875213" y="4497784"/>
            <a:ext cx="2190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9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9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643174" y="428604"/>
            <a:ext cx="53276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云电脑颠覆传统</a:t>
            </a:r>
            <a:r>
              <a:rPr lang="en-US" altLang="zh-CN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PC</a:t>
            </a: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电脑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23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28860" y="260648"/>
            <a:ext cx="6319604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zh-CN" altLang="en-US" sz="3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我们的荣誉客户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395536" y="1340768"/>
            <a:ext cx="8497369" cy="5062875"/>
            <a:chOff x="395536" y="1268760"/>
            <a:chExt cx="8497369" cy="5062875"/>
          </a:xfrm>
        </p:grpSpPr>
        <p:pic>
          <p:nvPicPr>
            <p:cNvPr id="41" name="Picture 2" descr="c:\users\wenbin\appdata\roaming\360se6\USERDA~1\Temp\126654~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1268760"/>
              <a:ext cx="2137339" cy="6055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图片 35" descr="C:\Users\rabi\AppData\Roaming\Tencent\Users\723440\QQ\WinTemp\RichOle\O5%LFVOW1$IO4{}7(CXG(4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4509120"/>
              <a:ext cx="2085850" cy="7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图片 42" descr="中科院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536" y="2780928"/>
              <a:ext cx="1905000" cy="1771650"/>
            </a:xfrm>
            <a:prstGeom prst="rect">
              <a:avLst/>
            </a:prstGeom>
          </p:spPr>
        </p:pic>
        <p:grpSp>
          <p:nvGrpSpPr>
            <p:cNvPr id="44" name="组合 59"/>
            <p:cNvGrpSpPr/>
            <p:nvPr/>
          </p:nvGrpSpPr>
          <p:grpSpPr>
            <a:xfrm>
              <a:off x="611808" y="1268760"/>
              <a:ext cx="8281097" cy="5062875"/>
              <a:chOff x="611808" y="1268760"/>
              <a:chExt cx="8281097" cy="5062875"/>
            </a:xfrm>
          </p:grpSpPr>
          <p:pic>
            <p:nvPicPr>
              <p:cNvPr id="45" name="Picture 5" descr="D:\图片\hywdz_01.gi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48064" y="5805264"/>
                <a:ext cx="1054024" cy="4421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6" name="Picture 6" descr="D:\图片\Log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483768" y="4581128"/>
                <a:ext cx="1638120" cy="2828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7" name="图片 17" descr="logo-sicomm.jp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211960" y="4437112"/>
                <a:ext cx="819020" cy="8190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" name="图片 20" descr="rayhov_logo副本.png"/>
              <p:cNvPicPr>
                <a:picLocks noChangeAspect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940152" y="4149080"/>
                <a:ext cx="1547025" cy="4320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9" name="图片 21" descr="超硅logo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283968" y="5373216"/>
                <a:ext cx="817227" cy="792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0" name="图片 11" descr="logo.gif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6372200" y="4725144"/>
                <a:ext cx="936068" cy="5490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" name="图片 12" descr="美嘉帕拉斯特.jpg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11808" y="5877272"/>
                <a:ext cx="1755128" cy="356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2" name="图片 13" descr="中邮证券.jpg"/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724128" y="3645024"/>
                <a:ext cx="1620767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" name="图片 14" descr="yiku.png"/>
              <p:cNvPicPr>
                <a:picLocks noChangeAspect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5148064" y="5085184"/>
                <a:ext cx="1140262" cy="623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" name="图片 15" descr="益金行.png"/>
              <p:cNvPicPr>
                <a:picLocks noChangeAspect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627784" y="5733256"/>
                <a:ext cx="1444389" cy="598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5" name="图片 16" descr="中杭集团_s.png"/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5148064" y="4437112"/>
                <a:ext cx="877564" cy="658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6" name="组合 53"/>
              <p:cNvGrpSpPr/>
              <p:nvPr/>
            </p:nvGrpSpPr>
            <p:grpSpPr>
              <a:xfrm>
                <a:off x="4355976" y="2924944"/>
                <a:ext cx="2132502" cy="432992"/>
                <a:chOff x="1731331" y="476672"/>
                <a:chExt cx="2387197" cy="438741"/>
              </a:xfrm>
            </p:grpSpPr>
            <p:sp>
              <p:nvSpPr>
                <p:cNvPr id="76" name="矩形 75"/>
                <p:cNvSpPr/>
                <p:nvPr/>
              </p:nvSpPr>
              <p:spPr bwMode="auto">
                <a:xfrm>
                  <a:off x="2483768" y="476672"/>
                  <a:ext cx="1634760" cy="369311"/>
                </a:xfrm>
                <a:prstGeom prst="rect">
                  <a:avLst/>
                </a:prstGeom>
                <a:noFill/>
              </p:spPr>
              <p:txBody>
                <a:bodyPr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/>
                <a:p>
                  <a:pPr algn="ctr">
                    <a:defRPr/>
                  </a:pPr>
                  <a:r>
                    <a:rPr lang="zh-CN" altLang="en-US" i="1" spc="50" dirty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微软雅黑" pitchFamily="34" charset="-122"/>
                      <a:ea typeface="微软雅黑" pitchFamily="34" charset="-122"/>
                    </a:rPr>
                    <a:t>芯意半导体</a:t>
                  </a:r>
                  <a:endParaRPr lang="zh-CN" altLang="en-US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pic>
              <p:nvPicPr>
                <p:cNvPr id="77" name="Picture 1" descr="C:\Users\rabiluo\AppData\Roaming\Tencent\Users\723440\QQ\WinTemp\RichOle\M5SCH$~WGY9~U95L$@EM1LE.jpg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1731331" y="477628"/>
                  <a:ext cx="669956" cy="4377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57" name="Picture 3" descr="http://www.dalongtech.com/images/logos/%E8%81%9A%E8%BE%B0.gif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2411760" y="3645024"/>
                <a:ext cx="3319518" cy="720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8" name="Picture 2" descr="D:\产品资料和解决方案\pics\客户LOGO\锐毕利.jpg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755824" y="5301208"/>
                <a:ext cx="1501523" cy="4376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9" name="图片 22" descr="同济.jpg"/>
              <p:cNvPicPr>
                <a:picLocks noChangeAspect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788024" y="2276872"/>
                <a:ext cx="3118378" cy="616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0" name="图片 23" descr="logo214.gif"/>
              <p:cNvPicPr>
                <a:picLocks noChangeAspect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683568" y="2204864"/>
                <a:ext cx="1872456" cy="656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1" name="组合 52"/>
              <p:cNvGrpSpPr/>
              <p:nvPr/>
            </p:nvGrpSpPr>
            <p:grpSpPr>
              <a:xfrm>
                <a:off x="2771800" y="2276872"/>
                <a:ext cx="2520280" cy="616355"/>
                <a:chOff x="5508104" y="1988840"/>
                <a:chExt cx="2520280" cy="616355"/>
              </a:xfrm>
            </p:grpSpPr>
            <p:pic>
              <p:nvPicPr>
                <p:cNvPr id="74" name="Picture 4" descr="C:\Users\rabiluo\AppData\Roaming\Tencent\Users\723440\QQ\WinTemp\RichOle\@N3@AT$@VTROYXB13@~0RT2.jpg"/>
                <p:cNvPicPr>
                  <a:picLocks noChangeAspect="1" noChangeArrowheads="1"/>
                </p:cNvPicPr>
                <p:nvPr/>
              </p:nvPicPr>
              <p:blipFill>
                <a:blip r:embed="rId21" cstate="print"/>
                <a:srcRect/>
                <a:stretch>
                  <a:fillRect/>
                </a:stretch>
              </p:blipFill>
              <p:spPr bwMode="auto">
                <a:xfrm>
                  <a:off x="5508104" y="1988840"/>
                  <a:ext cx="504055" cy="6163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5" name="TextBox 29"/>
                <p:cNvSpPr txBox="1">
                  <a:spLocks noChangeArrowheads="1"/>
                </p:cNvSpPr>
                <p:nvPr/>
              </p:nvSpPr>
              <p:spPr bwMode="auto">
                <a:xfrm>
                  <a:off x="6084168" y="1988840"/>
                  <a:ext cx="1944216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zh-CN" altLang="en-US" sz="1600" b="1" dirty="0" smtClean="0">
                      <a:latin typeface="华文细黑" pitchFamily="2" charset="-122"/>
                      <a:ea typeface="华文细黑" pitchFamily="2" charset="-122"/>
                    </a:rPr>
                    <a:t>新疆生产建设</a:t>
                  </a:r>
                  <a:endParaRPr lang="en-US" altLang="zh-CN" sz="1600" b="1" dirty="0" smtClean="0">
                    <a:latin typeface="华文细黑" pitchFamily="2" charset="-122"/>
                    <a:ea typeface="华文细黑" pitchFamily="2" charset="-122"/>
                  </a:endParaRPr>
                </a:p>
                <a:p>
                  <a:r>
                    <a:rPr lang="zh-CN" altLang="en-US" sz="1600" b="1" dirty="0" smtClean="0">
                      <a:latin typeface="华文细黑" pitchFamily="2" charset="-122"/>
                      <a:ea typeface="华文细黑" pitchFamily="2" charset="-122"/>
                    </a:rPr>
                    <a:t>兵团社保局</a:t>
                  </a:r>
                  <a:endParaRPr lang="zh-CN" altLang="en-US" sz="1600" b="1" dirty="0">
                    <a:latin typeface="华文细黑" pitchFamily="2" charset="-122"/>
                    <a:ea typeface="华文细黑" pitchFamily="2" charset="-122"/>
                  </a:endParaRPr>
                </a:p>
              </p:txBody>
            </p:sp>
          </p:grpSp>
          <p:pic>
            <p:nvPicPr>
              <p:cNvPr id="62" name="Picture 2" descr="D:\图片\客户LOGO\埃派克森.jpg"/>
              <p:cNvPicPr>
                <a:picLocks noChangeAspect="1"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2555776" y="4869160"/>
                <a:ext cx="1572061" cy="8488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3" name="Picture 12" descr="c:\users\wenbin\appdata\roaming\360se6\USERDA~1\Temp\XIN_16~1.JPG"/>
              <p:cNvPicPr>
                <a:picLocks noChangeAspect="1"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1979712" y="2996952"/>
                <a:ext cx="2409732" cy="733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4" name="组合 74"/>
              <p:cNvGrpSpPr/>
              <p:nvPr/>
            </p:nvGrpSpPr>
            <p:grpSpPr>
              <a:xfrm>
                <a:off x="6300192" y="1340768"/>
                <a:ext cx="2592713" cy="668316"/>
                <a:chOff x="5363542" y="1124744"/>
                <a:chExt cx="2592713" cy="668316"/>
              </a:xfrm>
            </p:grpSpPr>
            <p:pic>
              <p:nvPicPr>
                <p:cNvPr id="72" name="图片 2" descr="国徽-s.jpg"/>
                <p:cNvPicPr>
                  <a:picLocks noChangeAspect="1"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5363542" y="1125538"/>
                  <a:ext cx="623972" cy="6675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3" name="Rectangle 3"/>
                <p:cNvSpPr>
                  <a:spLocks noChangeArrowheads="1"/>
                </p:cNvSpPr>
                <p:nvPr/>
              </p:nvSpPr>
              <p:spPr bwMode="auto">
                <a:xfrm>
                  <a:off x="5940152" y="1124744"/>
                  <a:ext cx="2016103" cy="6463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ctr" eaLnBrk="0" hangingPunct="0"/>
                  <a:r>
                    <a:rPr lang="en-US" altLang="zh-CN" dirty="0"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 </a:t>
                  </a:r>
                  <a:r>
                    <a:rPr lang="zh-CN" altLang="en-US" b="1" dirty="0"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云南省政府机关办公事务管理局</a:t>
                  </a:r>
                  <a:endParaRPr lang="zh-CN" altLang="en-US" dirty="0">
                    <a:latin typeface="微软雅黑" pitchFamily="34" charset="-122"/>
                    <a:ea typeface="微软雅黑" pitchFamily="34" charset="-122"/>
                    <a:cs typeface="Times New Roman" pitchFamily="18" charset="0"/>
                  </a:endParaRPr>
                </a:p>
              </p:txBody>
            </p:sp>
          </p:grpSp>
          <p:pic>
            <p:nvPicPr>
              <p:cNvPr id="65" name="图片 64" descr="南京师大附中.jpg"/>
              <p:cNvPicPr>
                <a:picLocks noChangeAspect="1"/>
              </p:cNvPicPr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7524328" y="3861048"/>
                <a:ext cx="1010265" cy="1255476"/>
              </a:xfrm>
              <a:prstGeom prst="rect">
                <a:avLst/>
              </a:prstGeom>
            </p:spPr>
          </p:pic>
          <p:sp>
            <p:nvSpPr>
              <p:cNvPr id="66" name="TextBox 65"/>
              <p:cNvSpPr txBox="1"/>
              <p:nvPr/>
            </p:nvSpPr>
            <p:spPr>
              <a:xfrm>
                <a:off x="4211960" y="3356992"/>
                <a:ext cx="24929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>
                    <a:latin typeface="微软雅黑" pitchFamily="34" charset="-122"/>
                    <a:ea typeface="微软雅黑" pitchFamily="34" charset="-122"/>
                  </a:rPr>
                  <a:t>上海工商职业技术学校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67" name="图片 66" descr="曼伦2.jpg"/>
              <p:cNvPicPr>
                <a:picLocks noChangeAspect="1"/>
              </p:cNvPicPr>
              <p:nvPr/>
            </p:nvPicPr>
            <p:blipFill>
              <a:blip r:embed="rId26" cstate="print"/>
              <a:stretch>
                <a:fillRect/>
              </a:stretch>
            </p:blipFill>
            <p:spPr>
              <a:xfrm>
                <a:off x="6300192" y="5229200"/>
                <a:ext cx="2410173" cy="1082831"/>
              </a:xfrm>
              <a:prstGeom prst="rect">
                <a:avLst/>
              </a:prstGeom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7380312" y="2132856"/>
                <a:ext cx="11079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b="1" dirty="0" smtClean="0">
                    <a:latin typeface="微软雅黑" pitchFamily="34" charset="-122"/>
                    <a:ea typeface="微软雅黑" pitchFamily="34" charset="-122"/>
                  </a:rPr>
                  <a:t>奔宇软件</a:t>
                </a:r>
                <a:endParaRPr lang="zh-CN" altLang="en-US" b="1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  <p:pic>
            <p:nvPicPr>
              <p:cNvPr id="69" name="图片 68" descr="上海理想.jpg"/>
              <p:cNvPicPr>
                <a:picLocks noChangeAspect="1"/>
              </p:cNvPicPr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2483768" y="1268760"/>
                <a:ext cx="3743325" cy="485775"/>
              </a:xfrm>
              <a:prstGeom prst="rect">
                <a:avLst/>
              </a:prstGeom>
            </p:spPr>
          </p:pic>
          <p:pic>
            <p:nvPicPr>
              <p:cNvPr id="70" name="图片 69" descr="浙江信产.jpg"/>
              <p:cNvPicPr>
                <a:picLocks noChangeAspect="1"/>
              </p:cNvPicPr>
              <p:nvPr/>
            </p:nvPicPr>
            <p:blipFill>
              <a:blip r:embed="rId28" cstate="print"/>
              <a:stretch>
                <a:fillRect/>
              </a:stretch>
            </p:blipFill>
            <p:spPr>
              <a:xfrm>
                <a:off x="2555776" y="1772816"/>
                <a:ext cx="3580398" cy="360040"/>
              </a:xfrm>
              <a:prstGeom prst="rect">
                <a:avLst/>
              </a:prstGeom>
            </p:spPr>
          </p:pic>
          <p:pic>
            <p:nvPicPr>
              <p:cNvPr id="71" name="图片 70" descr="莲华壹品.jpg"/>
              <p:cNvPicPr>
                <a:picLocks noChangeAspect="1"/>
              </p:cNvPicPr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6876256" y="2924944"/>
                <a:ext cx="1513706" cy="73543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0" y="1844675"/>
            <a:ext cx="3563938" cy="936625"/>
          </a:xfrm>
          <a:prstGeom prst="rect">
            <a:avLst/>
          </a:prstGeom>
          <a:solidFill>
            <a:srgbClr val="2154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229394" y="1774825"/>
            <a:ext cx="310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chemeClr val="bg1">
                    <a:lumMod val="95000"/>
                  </a:schemeClr>
                </a:solidFill>
                <a:ea typeface="微软雅黑" pitchFamily="34" charset="-122"/>
              </a:rPr>
              <a:t>Thanks!</a:t>
            </a:r>
          </a:p>
        </p:txBody>
      </p:sp>
      <p:sp>
        <p:nvSpPr>
          <p:cNvPr id="5" name="矩形 4"/>
          <p:cNvSpPr/>
          <p:nvPr/>
        </p:nvSpPr>
        <p:spPr>
          <a:xfrm>
            <a:off x="6000760" y="428604"/>
            <a:ext cx="115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Q&amp;A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12838" y="3142927"/>
            <a:ext cx="5724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感谢您对中网科技的了解！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196975" y="4293369"/>
            <a:ext cx="6284913" cy="1970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en-US" altLang="zh-CN" sz="1600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网址：</a:t>
            </a:r>
            <a:r>
              <a:rPr lang="en-US" altLang="zh-CN" u="sng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Http://ChinaNet.CC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0512-8886-8888 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传真：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0512-8886-8899 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800001180 </a:t>
            </a:r>
            <a:endParaRPr lang="zh-CN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地址：苏州园区西沈浒路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535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号国际中心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楼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邮编：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215028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2748" y="285728"/>
            <a:ext cx="8189912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941" tIns="39974" rIns="79941" bIns="39974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云电脑：基于云计算的虚拟办公桌面</a:t>
            </a:r>
            <a:endParaRPr lang="zh-CN" altLang="en-US" sz="3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7141245" y="3634268"/>
            <a:ext cx="1014889" cy="42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none" lIns="83437" tIns="41719" rIns="83437" bIns="41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kern="0" dirty="0">
                <a:gradFill flip="none" rotWithShape="1">
                  <a:gsLst>
                    <a:gs pos="22000">
                      <a:sysClr val="windowText" lastClr="000000">
                        <a:lumMod val="75000"/>
                      </a:sysClr>
                    </a:gs>
                    <a:gs pos="41000">
                      <a:sysClr val="windowText" lastClr="000000">
                        <a:lumMod val="95000"/>
                      </a:sysClr>
                    </a:gs>
                    <a:gs pos="43000">
                      <a:sysClr val="windowText" lastClr="000000">
                        <a:lumMod val="65000"/>
                      </a:sysClr>
                    </a:gs>
                    <a:gs pos="100000">
                      <a:sysClr val="windowText" lastClr="000000">
                        <a:lumMod val="85000"/>
                      </a:sysClr>
                    </a:gs>
                  </a:gsLst>
                  <a:lin ang="5400000" scaled="1"/>
                  <a:tileRect/>
                </a:gra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数据集中管理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kern="0" dirty="0">
                <a:gradFill flip="none" rotWithShape="1">
                  <a:gsLst>
                    <a:gs pos="22000">
                      <a:sysClr val="windowText" lastClr="000000">
                        <a:lumMod val="75000"/>
                      </a:sysClr>
                    </a:gs>
                    <a:gs pos="41000">
                      <a:sysClr val="windowText" lastClr="000000">
                        <a:lumMod val="95000"/>
                      </a:sysClr>
                    </a:gs>
                    <a:gs pos="43000">
                      <a:sysClr val="windowText" lastClr="000000">
                        <a:lumMod val="65000"/>
                      </a:sysClr>
                    </a:gs>
                    <a:gs pos="100000">
                      <a:sysClr val="windowText" lastClr="000000">
                        <a:lumMod val="85000"/>
                      </a:sysClr>
                    </a:gs>
                  </a:gsLst>
                  <a:lin ang="5400000" scaled="1"/>
                  <a:tileRect/>
                </a:gra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严格分发控制</a:t>
            </a:r>
          </a:p>
        </p:txBody>
      </p:sp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4897719" y="3634268"/>
            <a:ext cx="873825" cy="42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none" lIns="83437" tIns="41719" rIns="83437" bIns="41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kern="0" dirty="0">
                <a:gradFill flip="none" rotWithShape="1">
                  <a:gsLst>
                    <a:gs pos="22000">
                      <a:sysClr val="windowText" lastClr="000000">
                        <a:lumMod val="75000"/>
                      </a:sysClr>
                    </a:gs>
                    <a:gs pos="41000">
                      <a:sysClr val="windowText" lastClr="000000">
                        <a:lumMod val="95000"/>
                      </a:sysClr>
                    </a:gs>
                    <a:gs pos="43000">
                      <a:sysClr val="windowText" lastClr="000000">
                        <a:lumMod val="65000"/>
                      </a:sysClr>
                    </a:gs>
                    <a:gs pos="100000">
                      <a:sysClr val="windowText" lastClr="000000">
                        <a:lumMod val="85000"/>
                      </a:sysClr>
                    </a:gs>
                  </a:gsLst>
                  <a:lin ang="5400000" scaled="1"/>
                  <a:tileRect/>
                </a:gra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采用瘦终端</a:t>
            </a:r>
            <a:endParaRPr lang="en-US" altLang="zh-CN" sz="1100" kern="0" dirty="0">
              <a:gradFill flip="none" rotWithShape="1">
                <a:gsLst>
                  <a:gs pos="22000">
                    <a:sysClr val="windowText" lastClr="000000">
                      <a:lumMod val="75000"/>
                    </a:sysClr>
                  </a:gs>
                  <a:gs pos="41000">
                    <a:sysClr val="windowText" lastClr="000000">
                      <a:lumMod val="95000"/>
                    </a:sysClr>
                  </a:gs>
                  <a:gs pos="43000">
                    <a:sysClr val="windowText" lastClr="000000">
                      <a:lumMod val="65000"/>
                    </a:sysClr>
                  </a:gs>
                  <a:gs pos="100000">
                    <a:sysClr val="windowText" lastClr="000000">
                      <a:lumMod val="85000"/>
                    </a:sysClr>
                  </a:gs>
                </a:gsLst>
                <a:lin ang="5400000" scaled="1"/>
                <a:tileRect/>
              </a:gra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kern="0" dirty="0">
                <a:gradFill flip="none" rotWithShape="1">
                  <a:gsLst>
                    <a:gs pos="22000">
                      <a:sysClr val="windowText" lastClr="000000">
                        <a:lumMod val="75000"/>
                      </a:sysClr>
                    </a:gs>
                    <a:gs pos="41000">
                      <a:sysClr val="windowText" lastClr="000000">
                        <a:lumMod val="95000"/>
                      </a:sysClr>
                    </a:gs>
                    <a:gs pos="43000">
                      <a:sysClr val="windowText" lastClr="000000">
                        <a:lumMod val="65000"/>
                      </a:sysClr>
                    </a:gs>
                    <a:gs pos="100000">
                      <a:sysClr val="windowText" lastClr="000000">
                        <a:lumMod val="85000"/>
                      </a:sysClr>
                    </a:gs>
                  </a:gsLst>
                  <a:lin ang="5400000" scaled="1"/>
                  <a:tileRect/>
                </a:gra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无本地存储</a:t>
            </a:r>
          </a:p>
        </p:txBody>
      </p:sp>
      <p:sp>
        <p:nvSpPr>
          <p:cNvPr id="6" name="Text Box 69"/>
          <p:cNvSpPr txBox="1">
            <a:spLocks noChangeArrowheads="1"/>
          </p:cNvSpPr>
          <p:nvPr/>
        </p:nvSpPr>
        <p:spPr bwMode="auto">
          <a:xfrm>
            <a:off x="5845982" y="3721958"/>
            <a:ext cx="732761" cy="25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4F81BD">
                <a:gamma/>
                <a:shade val="60000"/>
                <a:invGamma/>
              </a:srgbClr>
            </a:prstShdw>
          </a:effectLst>
        </p:spPr>
        <p:txBody>
          <a:bodyPr wrap="none" lIns="83437" tIns="41719" rIns="83437" bIns="41719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kern="0" dirty="0">
                <a:gradFill flip="none" rotWithShape="1">
                  <a:gsLst>
                    <a:gs pos="22000">
                      <a:sysClr val="windowText" lastClr="000000">
                        <a:lumMod val="75000"/>
                      </a:sysClr>
                    </a:gs>
                    <a:gs pos="41000">
                      <a:sysClr val="windowText" lastClr="000000">
                        <a:lumMod val="95000"/>
                      </a:sysClr>
                    </a:gs>
                    <a:gs pos="43000">
                      <a:sysClr val="windowText" lastClr="000000">
                        <a:lumMod val="65000"/>
                      </a:sysClr>
                    </a:gs>
                    <a:gs pos="100000">
                      <a:sysClr val="windowText" lastClr="000000">
                        <a:lumMod val="85000"/>
                      </a:sysClr>
                    </a:gs>
                  </a:gsLst>
                  <a:lin ang="5400000" scaled="1"/>
                  <a:tileRect/>
                </a:gra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严格准入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88" y="2381277"/>
            <a:ext cx="828675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54"/>
          <p:cNvGrpSpPr>
            <a:grpSpLocks/>
          </p:cNvGrpSpPr>
          <p:nvPr/>
        </p:nvGrpSpPr>
        <p:grpSpPr bwMode="auto">
          <a:xfrm>
            <a:off x="6288088" y="1920902"/>
            <a:ext cx="2212975" cy="1917700"/>
            <a:chOff x="6500826" y="1558929"/>
            <a:chExt cx="2627312" cy="2012947"/>
          </a:xfrm>
        </p:grpSpPr>
        <p:pic>
          <p:nvPicPr>
            <p:cNvPr id="9" name="Picture 13" descr="云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EC"/>
                </a:clrFrom>
                <a:clrTo>
                  <a:srgbClr val="FFFFE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0826" y="1558929"/>
              <a:ext cx="2627312" cy="201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AutoShape 24"/>
            <p:cNvSpPr>
              <a:spLocks noChangeAspect="1" noChangeArrowheads="1"/>
            </p:cNvSpPr>
            <p:nvPr/>
          </p:nvSpPr>
          <p:spPr bwMode="auto">
            <a:xfrm>
              <a:off x="6947506" y="2575401"/>
              <a:ext cx="1656677" cy="509902"/>
            </a:xfrm>
            <a:prstGeom prst="roundRect">
              <a:avLst>
                <a:gd name="adj" fmla="val 9912"/>
              </a:avLst>
            </a:prstGeom>
            <a:solidFill>
              <a:srgbClr val="CCFF99">
                <a:alpha val="50195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91425" tIns="45712" rIns="91425" bIns="45712" anchor="ctr"/>
            <a:lstStyle/>
            <a:p>
              <a:endPara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11" name="Picture 36" descr="图片6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388" y="2654285"/>
              <a:ext cx="276225" cy="35242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7" descr="图片2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4475" y="2654285"/>
              <a:ext cx="236538" cy="36036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7" descr="图片24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4838" y="2654285"/>
              <a:ext cx="234950" cy="36036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28"/>
            <p:cNvSpPr>
              <a:spLocks noChangeArrowheads="1"/>
            </p:cNvSpPr>
            <p:nvPr/>
          </p:nvSpPr>
          <p:spPr bwMode="auto">
            <a:xfrm>
              <a:off x="7235825" y="2006585"/>
              <a:ext cx="649288" cy="333375"/>
            </a:xfrm>
            <a:prstGeom prst="roundRect">
              <a:avLst>
                <a:gd name="adj" fmla="val 8495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8" tIns="45714" rIns="91428" bIns="45714" anchor="ctr"/>
            <a:lstStyle/>
            <a:p>
              <a:r>
                <a:rPr lang="en-US" altLang="zh-CN" sz="13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VM</a:t>
              </a:r>
              <a:endParaRPr lang="ja-JP" altLang="en-US" sz="13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15" name="AutoShape 28"/>
            <p:cNvSpPr>
              <a:spLocks noChangeArrowheads="1"/>
            </p:cNvSpPr>
            <p:nvPr/>
          </p:nvSpPr>
          <p:spPr bwMode="auto">
            <a:xfrm>
              <a:off x="7100888" y="2078023"/>
              <a:ext cx="647700" cy="334962"/>
            </a:xfrm>
            <a:prstGeom prst="roundRect">
              <a:avLst>
                <a:gd name="adj" fmla="val 8495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8" tIns="45714" rIns="91428" bIns="45714" anchor="ctr"/>
            <a:lstStyle/>
            <a:p>
              <a:r>
                <a:rPr lang="en-US" altLang="zh-CN" sz="13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VM</a:t>
              </a:r>
              <a:endParaRPr lang="ja-JP" altLang="en-US" sz="13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16" name="AutoShape 28"/>
            <p:cNvSpPr>
              <a:spLocks noChangeArrowheads="1"/>
            </p:cNvSpPr>
            <p:nvPr/>
          </p:nvSpPr>
          <p:spPr bwMode="auto">
            <a:xfrm>
              <a:off x="6947886" y="2149478"/>
              <a:ext cx="648904" cy="334962"/>
            </a:xfrm>
            <a:prstGeom prst="roundRect">
              <a:avLst>
                <a:gd name="adj" fmla="val 8495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8" tIns="45714" rIns="91428" bIns="45714" anchor="ctr"/>
            <a:lstStyle/>
            <a:p>
              <a:endParaRPr lang="ja-JP" altLang="en-US" sz="9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黑体" charset="0"/>
              </a:endParaRPr>
            </a:p>
          </p:txBody>
        </p:sp>
        <p:sp>
          <p:nvSpPr>
            <p:cNvPr id="17" name="AutoShape 28"/>
            <p:cNvSpPr>
              <a:spLocks noChangeArrowheads="1"/>
            </p:cNvSpPr>
            <p:nvPr/>
          </p:nvSpPr>
          <p:spPr bwMode="auto">
            <a:xfrm>
              <a:off x="7956550" y="2006585"/>
              <a:ext cx="917105" cy="333375"/>
            </a:xfrm>
            <a:prstGeom prst="roundRect">
              <a:avLst>
                <a:gd name="adj" fmla="val 8495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8" tIns="45714" rIns="91428" bIns="45714" anchor="ctr"/>
            <a:lstStyle/>
            <a:p>
              <a:r>
                <a:rPr lang="en-US" altLang="zh-CN" sz="13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VM</a:t>
              </a:r>
              <a:endParaRPr lang="ja-JP" altLang="en-US" sz="13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18" name="AutoShape 28"/>
            <p:cNvSpPr>
              <a:spLocks noChangeArrowheads="1"/>
            </p:cNvSpPr>
            <p:nvPr/>
          </p:nvSpPr>
          <p:spPr bwMode="auto">
            <a:xfrm>
              <a:off x="7812086" y="2078023"/>
              <a:ext cx="976739" cy="334962"/>
            </a:xfrm>
            <a:prstGeom prst="roundRect">
              <a:avLst>
                <a:gd name="adj" fmla="val 8495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8" tIns="45714" rIns="91428" bIns="45714" anchor="ctr"/>
            <a:lstStyle/>
            <a:p>
              <a:r>
                <a:rPr lang="en-US" altLang="zh-CN" sz="1300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Arial" charset="0"/>
                </a:rPr>
                <a:t>VM</a:t>
              </a:r>
              <a:endParaRPr lang="ja-JP" altLang="en-US" sz="130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Arial" charset="0"/>
              </a:endParaRPr>
            </a:p>
          </p:txBody>
        </p:sp>
        <p:sp>
          <p:nvSpPr>
            <p:cNvPr id="19" name="AutoShape 28"/>
            <p:cNvSpPr>
              <a:spLocks noChangeArrowheads="1"/>
            </p:cNvSpPr>
            <p:nvPr/>
          </p:nvSpPr>
          <p:spPr bwMode="auto">
            <a:xfrm>
              <a:off x="7667473" y="2148816"/>
              <a:ext cx="951789" cy="334935"/>
            </a:xfrm>
            <a:prstGeom prst="roundRect">
              <a:avLst>
                <a:gd name="adj" fmla="val 8495"/>
              </a:avLst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91428" tIns="45714" rIns="91428" bIns="45714" anchor="ctr"/>
            <a:lstStyle/>
            <a:p>
              <a:r>
                <a:rPr lang="zh-CN" altLang="en-US" sz="1000" b="1">
                  <a:solidFill>
                    <a:srgbClr val="C00000"/>
                  </a:solidFill>
                  <a:latin typeface="微软雅黑" pitchFamily="34" charset="-122"/>
                  <a:ea typeface="微软雅黑" pitchFamily="34" charset="-122"/>
                  <a:cs typeface="黑体" charset="0"/>
                </a:rPr>
                <a:t>云端服务器</a:t>
              </a:r>
              <a:endParaRPr lang="ja-JP" altLang="en-US" sz="1000" b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cs typeface="黑体" charset="0"/>
              </a:endParaRPr>
            </a:p>
          </p:txBody>
        </p:sp>
        <p:pic>
          <p:nvPicPr>
            <p:cNvPr id="20" name="Picture 36" descr="图片6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2654285"/>
              <a:ext cx="276225" cy="35242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Freeform 131"/>
          <p:cNvSpPr>
            <a:spLocks/>
          </p:cNvSpPr>
          <p:nvPr/>
        </p:nvSpPr>
        <p:spPr bwMode="auto">
          <a:xfrm>
            <a:off x="5789613" y="2689252"/>
            <a:ext cx="752475" cy="196850"/>
          </a:xfrm>
          <a:custGeom>
            <a:avLst/>
            <a:gdLst>
              <a:gd name="T0" fmla="*/ 2147483647 w 1179"/>
              <a:gd name="T1" fmla="*/ 0 h 816"/>
              <a:gd name="T2" fmla="*/ 2147483647 w 1179"/>
              <a:gd name="T3" fmla="*/ 2147483647 h 816"/>
              <a:gd name="T4" fmla="*/ 2147483647 w 1179"/>
              <a:gd name="T5" fmla="*/ 2147483647 h 816"/>
              <a:gd name="T6" fmla="*/ 0 w 1179"/>
              <a:gd name="T7" fmla="*/ 2147483647 h 816"/>
              <a:gd name="T8" fmla="*/ 0 60000 65536"/>
              <a:gd name="T9" fmla="*/ 0 60000 65536"/>
              <a:gd name="T10" fmla="*/ 0 60000 65536"/>
              <a:gd name="T11" fmla="*/ 0 60000 65536"/>
              <a:gd name="T12" fmla="*/ 0 w 1179"/>
              <a:gd name="T13" fmla="*/ 0 h 816"/>
              <a:gd name="T14" fmla="*/ 1179 w 1179"/>
              <a:gd name="T15" fmla="*/ 816 h 8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79" h="816">
                <a:moveTo>
                  <a:pt x="1179" y="0"/>
                </a:moveTo>
                <a:cubicBezTo>
                  <a:pt x="1020" y="26"/>
                  <a:pt x="862" y="53"/>
                  <a:pt x="726" y="136"/>
                </a:cubicBezTo>
                <a:cubicBezTo>
                  <a:pt x="590" y="219"/>
                  <a:pt x="484" y="386"/>
                  <a:pt x="363" y="499"/>
                </a:cubicBezTo>
                <a:cubicBezTo>
                  <a:pt x="242" y="612"/>
                  <a:pt x="121" y="714"/>
                  <a:pt x="0" y="816"/>
                </a:cubicBezTo>
              </a:path>
            </a:pathLst>
          </a:custGeom>
          <a:noFill/>
          <a:ln w="25400" cap="flat" cmpd="sng">
            <a:solidFill>
              <a:srgbClr val="008080"/>
            </a:solidFill>
            <a:prstDash val="sysDot"/>
            <a:round/>
            <a:headEnd type="none" w="med" len="med"/>
            <a:tailEnd type="triangle" w="lg" len="lg"/>
          </a:ln>
        </p:spPr>
        <p:txBody>
          <a:bodyPr lIns="80132" tIns="40066" rIns="80132" bIns="4006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Freeform 130"/>
          <p:cNvSpPr>
            <a:spLocks/>
          </p:cNvSpPr>
          <p:nvPr/>
        </p:nvSpPr>
        <p:spPr bwMode="auto">
          <a:xfrm flipV="1">
            <a:off x="5746750" y="3032152"/>
            <a:ext cx="795338" cy="57150"/>
          </a:xfrm>
          <a:custGeom>
            <a:avLst/>
            <a:gdLst>
              <a:gd name="T0" fmla="*/ 0 w 1224"/>
              <a:gd name="T1" fmla="*/ 2147483647 h 771"/>
              <a:gd name="T2" fmla="*/ 2147483647 w 1224"/>
              <a:gd name="T3" fmla="*/ 2147483647 h 771"/>
              <a:gd name="T4" fmla="*/ 2147483647 w 1224"/>
              <a:gd name="T5" fmla="*/ 2147483647 h 771"/>
              <a:gd name="T6" fmla="*/ 2147483647 w 1224"/>
              <a:gd name="T7" fmla="*/ 0 h 771"/>
              <a:gd name="T8" fmla="*/ 0 60000 65536"/>
              <a:gd name="T9" fmla="*/ 0 60000 65536"/>
              <a:gd name="T10" fmla="*/ 0 60000 65536"/>
              <a:gd name="T11" fmla="*/ 0 60000 65536"/>
              <a:gd name="T12" fmla="*/ 0 w 1224"/>
              <a:gd name="T13" fmla="*/ 0 h 771"/>
              <a:gd name="T14" fmla="*/ 1224 w 1224"/>
              <a:gd name="T15" fmla="*/ 771 h 7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24" h="771">
                <a:moveTo>
                  <a:pt x="0" y="771"/>
                </a:moveTo>
                <a:cubicBezTo>
                  <a:pt x="226" y="763"/>
                  <a:pt x="453" y="756"/>
                  <a:pt x="589" y="726"/>
                </a:cubicBezTo>
                <a:cubicBezTo>
                  <a:pt x="725" y="696"/>
                  <a:pt x="710" y="711"/>
                  <a:pt x="816" y="590"/>
                </a:cubicBezTo>
                <a:cubicBezTo>
                  <a:pt x="922" y="469"/>
                  <a:pt x="1073" y="234"/>
                  <a:pt x="1224" y="0"/>
                </a:cubicBezTo>
              </a:path>
            </a:pathLst>
          </a:custGeom>
          <a:noFill/>
          <a:ln w="25400" cap="flat" cmpd="sng">
            <a:solidFill>
              <a:srgbClr val="0000FF"/>
            </a:solidFill>
            <a:prstDash val="sysDash"/>
            <a:round/>
            <a:headEnd type="none" w="med" len="med"/>
            <a:tailEnd type="triangle" w="lg" len="lg"/>
          </a:ln>
        </p:spPr>
        <p:txBody>
          <a:bodyPr lIns="80132" tIns="40066" rIns="80132" bIns="40066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6045200" y="1987577"/>
            <a:ext cx="128588" cy="1649412"/>
          </a:xfrm>
          <a:prstGeom prst="rect">
            <a:avLst/>
          </a:prstGeom>
          <a:solidFill>
            <a:srgbClr val="669900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83437" tIns="41719" rIns="83437" bIns="41719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 dirty="0">
              <a:solidFill>
                <a:sysClr val="window" lastClr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>
            <a:lum bright="-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070127"/>
            <a:ext cx="3103563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圆角矩形 53"/>
          <p:cNvSpPr>
            <a:spLocks noChangeArrowheads="1"/>
          </p:cNvSpPr>
          <p:nvPr/>
        </p:nvSpPr>
        <p:spPr bwMode="auto">
          <a:xfrm>
            <a:off x="571500" y="1660552"/>
            <a:ext cx="3430588" cy="24495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CC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269" tIns="36134" rIns="72269" bIns="36134"/>
          <a:lstStyle/>
          <a:p>
            <a:pPr defTabSz="728663"/>
            <a:endParaRPr lang="zh-CN" altLang="en-US" sz="13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圆角矩形 55"/>
          <p:cNvSpPr>
            <a:spLocks noChangeArrowheads="1"/>
          </p:cNvSpPr>
          <p:nvPr/>
        </p:nvSpPr>
        <p:spPr bwMode="auto">
          <a:xfrm>
            <a:off x="4897438" y="1660552"/>
            <a:ext cx="3603625" cy="2449512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CCCC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2269" tIns="36134" rIns="72269" bIns="36134"/>
          <a:lstStyle/>
          <a:p>
            <a:pPr defTabSz="728663"/>
            <a:endParaRPr lang="zh-CN" altLang="en-US" sz="13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7" name="Picture 477" descr="瘦终端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6" t="16522" r="30466" b="16956"/>
          <a:stretch>
            <a:fillRect/>
          </a:stretch>
        </p:blipFill>
        <p:spPr bwMode="auto">
          <a:xfrm>
            <a:off x="5024438" y="1797077"/>
            <a:ext cx="668337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66"/>
          <p:cNvGrpSpPr>
            <a:grpSpLocks/>
          </p:cNvGrpSpPr>
          <p:nvPr/>
        </p:nvGrpSpPr>
        <p:grpSpPr bwMode="auto">
          <a:xfrm>
            <a:off x="571500" y="4251352"/>
            <a:ext cx="8139113" cy="2125662"/>
            <a:chOff x="715" y="2586"/>
            <a:chExt cx="5125" cy="1406"/>
          </a:xfrm>
        </p:grpSpPr>
        <p:sp>
          <p:nvSpPr>
            <p:cNvPr id="29" name="AutoShape 156"/>
            <p:cNvSpPr>
              <a:spLocks noChangeArrowheads="1"/>
            </p:cNvSpPr>
            <p:nvPr/>
          </p:nvSpPr>
          <p:spPr bwMode="auto">
            <a:xfrm>
              <a:off x="715" y="2676"/>
              <a:ext cx="5080" cy="1271"/>
            </a:xfrm>
            <a:prstGeom prst="roundRect">
              <a:avLst>
                <a:gd name="adj" fmla="val 8819"/>
              </a:avLst>
            </a:prstGeom>
            <a:solidFill>
              <a:srgbClr val="D5F1B9">
                <a:alpha val="7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  <a:cs typeface="华文细黑" charset="0"/>
              </a:endParaRPr>
            </a:p>
          </p:txBody>
        </p:sp>
        <p:sp>
          <p:nvSpPr>
            <p:cNvPr id="30" name="Line 157"/>
            <p:cNvSpPr>
              <a:spLocks noChangeShapeType="1"/>
            </p:cNvSpPr>
            <p:nvPr/>
          </p:nvSpPr>
          <p:spPr bwMode="auto">
            <a:xfrm flipV="1">
              <a:off x="3164" y="2586"/>
              <a:ext cx="0" cy="1406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Line 158"/>
            <p:cNvSpPr>
              <a:spLocks noChangeShapeType="1"/>
            </p:cNvSpPr>
            <p:nvPr/>
          </p:nvSpPr>
          <p:spPr bwMode="auto">
            <a:xfrm rot="16200000" flipV="1">
              <a:off x="3278" y="521"/>
              <a:ext cx="0" cy="5125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Line 159"/>
            <p:cNvSpPr>
              <a:spLocks noChangeShapeType="1"/>
            </p:cNvSpPr>
            <p:nvPr/>
          </p:nvSpPr>
          <p:spPr bwMode="auto">
            <a:xfrm rot="16200000" flipV="1">
              <a:off x="3255" y="998"/>
              <a:ext cx="0" cy="5080"/>
            </a:xfrm>
            <a:prstGeom prst="line">
              <a:avLst/>
            </a:prstGeom>
            <a:noFill/>
            <a:ln w="571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Text Box 160"/>
            <p:cNvSpPr txBox="1">
              <a:spLocks noChangeArrowheads="1"/>
            </p:cNvSpPr>
            <p:nvPr/>
          </p:nvSpPr>
          <p:spPr bwMode="white">
            <a:xfrm>
              <a:off x="715" y="2767"/>
              <a:ext cx="2495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 marL="107950" indent="-10795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80000"/>
                <a:buFont typeface="Wingdings" charset="0"/>
                <a:buChar char="l"/>
              </a:pPr>
              <a:r>
                <a:rPr lang="zh-CN" altLang="en-US" sz="1500" b="1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  <a:cs typeface="华文细黑" charset="0"/>
                </a:rPr>
                <a:t>数据安全：</a:t>
              </a:r>
              <a:r>
                <a:rPr lang="zh-CN" altLang="en-US" sz="15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华文细黑" charset="0"/>
                </a:rPr>
                <a:t>信息集中监管，本地无数据</a:t>
              </a:r>
            </a:p>
          </p:txBody>
        </p:sp>
        <p:sp>
          <p:nvSpPr>
            <p:cNvPr id="34" name="Text Box 161"/>
            <p:cNvSpPr txBox="1">
              <a:spLocks noChangeArrowheads="1"/>
            </p:cNvSpPr>
            <p:nvPr/>
          </p:nvSpPr>
          <p:spPr bwMode="white">
            <a:xfrm>
              <a:off x="715" y="3221"/>
              <a:ext cx="235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 marL="107950" indent="-10795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80000"/>
                <a:buFont typeface="Wingdings" charset="0"/>
                <a:buChar char="l"/>
              </a:pPr>
              <a:r>
                <a:rPr lang="zh-CN" altLang="en-US" sz="1500" b="1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  <a:cs typeface="华文细黑" charset="0"/>
                </a:rPr>
                <a:t>节能减排：</a:t>
              </a:r>
              <a:r>
                <a:rPr lang="zh-CN" altLang="en-US" sz="15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华文细黑" charset="0"/>
                </a:rPr>
                <a:t>平均每用户小于</a:t>
              </a:r>
              <a:r>
                <a:rPr lang="en-US" altLang="zh-CN" sz="15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华文细黑" charset="0"/>
                </a:rPr>
                <a:t>25W</a:t>
              </a:r>
            </a:p>
          </p:txBody>
        </p:sp>
        <p:sp>
          <p:nvSpPr>
            <p:cNvPr id="35" name="Text Box 162"/>
            <p:cNvSpPr txBox="1">
              <a:spLocks noChangeArrowheads="1"/>
            </p:cNvSpPr>
            <p:nvPr/>
          </p:nvSpPr>
          <p:spPr bwMode="white">
            <a:xfrm>
              <a:off x="715" y="3644"/>
              <a:ext cx="235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 marL="107950" indent="-10795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80000"/>
                <a:buFont typeface="Wingdings" charset="0"/>
                <a:buChar char="l"/>
              </a:pPr>
              <a:r>
                <a:rPr lang="zh-CN" altLang="en-US" sz="1500" b="1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  <a:cs typeface="华文细黑" charset="0"/>
                </a:rPr>
                <a:t>易于管理：</a:t>
              </a:r>
              <a:r>
                <a:rPr lang="zh-CN" altLang="en-US" sz="15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华文细黑" charset="0"/>
                </a:rPr>
                <a:t>集中部署、配置、监控</a:t>
              </a:r>
              <a:endParaRPr lang="en-US" altLang="zh-CN" sz="15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cs typeface="华文细黑" charset="0"/>
              </a:endParaRPr>
            </a:p>
          </p:txBody>
        </p:sp>
        <p:sp>
          <p:nvSpPr>
            <p:cNvPr id="36" name="Text Box 163"/>
            <p:cNvSpPr txBox="1">
              <a:spLocks noChangeArrowheads="1"/>
            </p:cNvSpPr>
            <p:nvPr/>
          </p:nvSpPr>
          <p:spPr bwMode="white">
            <a:xfrm>
              <a:off x="3164" y="2782"/>
              <a:ext cx="267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 marL="107950" indent="-10795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80000"/>
                <a:buFont typeface="Wingdings" charset="0"/>
                <a:buChar char="l"/>
              </a:pPr>
              <a:r>
                <a:rPr lang="zh-CN" altLang="en-US" sz="1500" b="1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  <a:cs typeface="华文细黑" charset="0"/>
                </a:rPr>
                <a:t>灵活访问：</a:t>
              </a:r>
              <a:r>
                <a:rPr lang="zh-CN" altLang="en-US" sz="15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华文细黑" charset="0"/>
                </a:rPr>
                <a:t>任何地方、任何连接、任何终端</a:t>
              </a:r>
            </a:p>
          </p:txBody>
        </p:sp>
        <p:sp>
          <p:nvSpPr>
            <p:cNvPr id="37" name="Text Box 164"/>
            <p:cNvSpPr txBox="1">
              <a:spLocks noChangeArrowheads="1"/>
            </p:cNvSpPr>
            <p:nvPr/>
          </p:nvSpPr>
          <p:spPr bwMode="white">
            <a:xfrm>
              <a:off x="3164" y="3190"/>
              <a:ext cx="2495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 marL="107950" indent="-10795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80000"/>
                <a:buFont typeface="Wingdings" charset="0"/>
                <a:buChar char="l"/>
              </a:pPr>
              <a:r>
                <a:rPr lang="zh-CN" altLang="en-US" sz="1500" b="1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  <a:cs typeface="华文细黑" charset="0"/>
                </a:rPr>
                <a:t>稳定可靠：</a:t>
              </a:r>
              <a:r>
                <a:rPr lang="zh-CN" altLang="en-US" sz="15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华文细黑" charset="0"/>
                </a:rPr>
                <a:t>资源负荷分担，自动切换</a:t>
              </a:r>
            </a:p>
          </p:txBody>
        </p:sp>
        <p:sp>
          <p:nvSpPr>
            <p:cNvPr id="38" name="Text Box 165"/>
            <p:cNvSpPr txBox="1">
              <a:spLocks noChangeArrowheads="1"/>
            </p:cNvSpPr>
            <p:nvPr/>
          </p:nvSpPr>
          <p:spPr bwMode="white">
            <a:xfrm>
              <a:off x="3164" y="3644"/>
              <a:ext cx="2585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2" tIns="45711" rIns="91422" bIns="45711">
              <a:spAutoFit/>
            </a:bodyPr>
            <a:lstStyle>
              <a:lvl1pPr marL="107950" indent="-10795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bg1"/>
                  </a:solidFill>
                  <a:latin typeface="FrutigerNext LT Regular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SzPct val="80000"/>
                <a:buFont typeface="Wingdings" charset="0"/>
                <a:buChar char="l"/>
              </a:pPr>
              <a:r>
                <a:rPr lang="zh-CN" altLang="en-US" sz="1500" b="1">
                  <a:solidFill>
                    <a:srgbClr val="990000"/>
                  </a:solidFill>
                  <a:latin typeface="微软雅黑" pitchFamily="34" charset="-122"/>
                  <a:ea typeface="微软雅黑" pitchFamily="34" charset="-122"/>
                  <a:cs typeface="华文细黑" charset="0"/>
                </a:rPr>
                <a:t>易于备份：</a:t>
              </a:r>
              <a:r>
                <a:rPr lang="zh-CN" altLang="en-US" sz="15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  <a:cs typeface="华文细黑" charset="0"/>
                </a:rPr>
                <a:t>集中设置策略，自动执行备份</a:t>
              </a:r>
            </a:p>
          </p:txBody>
        </p:sp>
      </p:grp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1285875" y="1484339"/>
            <a:ext cx="2020888" cy="504825"/>
            <a:chOff x="816" y="2304"/>
            <a:chExt cx="1440" cy="448"/>
          </a:xfrm>
        </p:grpSpPr>
        <p:sp>
          <p:nvSpPr>
            <p:cNvPr id="40" name="Freeform 5"/>
            <p:cNvSpPr>
              <a:spLocks/>
            </p:cNvSpPr>
            <p:nvPr/>
          </p:nvSpPr>
          <p:spPr bwMode="gray">
            <a:xfrm>
              <a:off x="901" y="2562"/>
              <a:ext cx="1270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Rectangle 6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BBE0E3">
                    <a:gamma/>
                    <a:shade val="75686"/>
                    <a:invGamma/>
                  </a:srgbClr>
                </a:gs>
                <a:gs pos="100000">
                  <a:srgbClr val="BBE0E3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8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华文细黑" charset="0"/>
                </a:rPr>
                <a:t>传统桌面办公</a:t>
              </a:r>
              <a:endParaRPr lang="zh-CN" sz="1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华文细黑" charset="0"/>
              </a:endParaRPr>
            </a:p>
          </p:txBody>
        </p:sp>
      </p:grpSp>
      <p:grpSp>
        <p:nvGrpSpPr>
          <p:cNvPr id="39" name="Group 28"/>
          <p:cNvGrpSpPr>
            <a:grpSpLocks/>
          </p:cNvGrpSpPr>
          <p:nvPr/>
        </p:nvGrpSpPr>
        <p:grpSpPr bwMode="auto">
          <a:xfrm>
            <a:off x="5746750" y="1484339"/>
            <a:ext cx="2028825" cy="482600"/>
            <a:chOff x="816" y="2304"/>
            <a:chExt cx="1440" cy="448"/>
          </a:xfrm>
        </p:grpSpPr>
        <p:sp>
          <p:nvSpPr>
            <p:cNvPr id="43" name="Freeform 29"/>
            <p:cNvSpPr>
              <a:spLocks/>
            </p:cNvSpPr>
            <p:nvPr/>
          </p:nvSpPr>
          <p:spPr bwMode="gray">
            <a:xfrm>
              <a:off x="901" y="2562"/>
              <a:ext cx="1271" cy="190"/>
            </a:xfrm>
            <a:custGeom>
              <a:avLst/>
              <a:gdLst/>
              <a:ahLst/>
              <a:cxnLst>
                <a:cxn ang="0">
                  <a:pos x="1120" y="252"/>
                </a:cxn>
                <a:cxn ang="0">
                  <a:pos x="1116" y="250"/>
                </a:cxn>
                <a:cxn ang="0">
                  <a:pos x="1100" y="246"/>
                </a:cxn>
                <a:cxn ang="0">
                  <a:pos x="1074" y="240"/>
                </a:cxn>
                <a:cxn ang="0">
                  <a:pos x="1038" y="232"/>
                </a:cxn>
                <a:cxn ang="0">
                  <a:pos x="992" y="222"/>
                </a:cxn>
                <a:cxn ang="0">
                  <a:pos x="938" y="212"/>
                </a:cxn>
                <a:cxn ang="0">
                  <a:pos x="876" y="204"/>
                </a:cxn>
                <a:cxn ang="0">
                  <a:pos x="806" y="196"/>
                </a:cxn>
                <a:cxn ang="0">
                  <a:pos x="730" y="190"/>
                </a:cxn>
                <a:cxn ang="0">
                  <a:pos x="646" y="184"/>
                </a:cxn>
                <a:cxn ang="0">
                  <a:pos x="556" y="184"/>
                </a:cxn>
                <a:cxn ang="0">
                  <a:pos x="466" y="184"/>
                </a:cxn>
                <a:cxn ang="0">
                  <a:pos x="384" y="190"/>
                </a:cxn>
                <a:cxn ang="0">
                  <a:pos x="308" y="196"/>
                </a:cxn>
                <a:cxn ang="0">
                  <a:pos x="238" y="204"/>
                </a:cxn>
                <a:cxn ang="0">
                  <a:pos x="178" y="212"/>
                </a:cxn>
                <a:cxn ang="0">
                  <a:pos x="126" y="222"/>
                </a:cxn>
                <a:cxn ang="0">
                  <a:pos x="82" y="232"/>
                </a:cxn>
                <a:cxn ang="0">
                  <a:pos x="46" y="240"/>
                </a:cxn>
                <a:cxn ang="0">
                  <a:pos x="20" y="246"/>
                </a:cxn>
                <a:cxn ang="0">
                  <a:pos x="6" y="250"/>
                </a:cxn>
                <a:cxn ang="0">
                  <a:pos x="0" y="252"/>
                </a:cxn>
                <a:cxn ang="0">
                  <a:pos x="0" y="62"/>
                </a:cxn>
                <a:cxn ang="0">
                  <a:pos x="560" y="0"/>
                </a:cxn>
                <a:cxn ang="0">
                  <a:pos x="1120" y="62"/>
                </a:cxn>
                <a:cxn ang="0">
                  <a:pos x="1120" y="252"/>
                </a:cxn>
                <a:cxn ang="0">
                  <a:pos x="1120" y="252"/>
                </a:cxn>
              </a:cxnLst>
              <a:rect l="0" t="0" r="r" b="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Rectangle 30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99CC00">
                    <a:gamma/>
                    <a:shade val="81961"/>
                    <a:invGamma/>
                  </a:srgbClr>
                </a:gs>
                <a:gs pos="100000">
                  <a:srgbClr val="99CC00"/>
                </a:gs>
              </a:gsLst>
              <a:lin ang="27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zh-CN" altLang="en-US" sz="1800" b="1">
                  <a:solidFill>
                    <a:srgbClr val="FFFFFF"/>
                  </a:solidFill>
                  <a:latin typeface="微软雅黑" pitchFamily="34" charset="-122"/>
                  <a:ea typeface="微软雅黑" pitchFamily="34" charset="-122"/>
                  <a:cs typeface="华文细黑" charset="0"/>
                </a:rPr>
                <a:t>桌面云办公</a:t>
              </a:r>
              <a:endParaRPr lang="en-US" altLang="zh-CN" sz="18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  <a:cs typeface="华文细黑" charset="0"/>
              </a:endParaRPr>
            </a:p>
          </p:txBody>
        </p:sp>
      </p:grpSp>
      <p:sp>
        <p:nvSpPr>
          <p:cNvPr id="45" name="AutoShape 9"/>
          <p:cNvSpPr>
            <a:spLocks noChangeArrowheads="1"/>
          </p:cNvSpPr>
          <p:nvPr/>
        </p:nvSpPr>
        <p:spPr bwMode="auto">
          <a:xfrm>
            <a:off x="4214813" y="1912964"/>
            <a:ext cx="531812" cy="2071688"/>
          </a:xfrm>
          <a:prstGeom prst="rightArrow">
            <a:avLst>
              <a:gd name="adj1" fmla="val 64361"/>
              <a:gd name="adj2" fmla="val 64056"/>
            </a:avLst>
          </a:prstGeom>
          <a:gradFill rotWithShape="1">
            <a:gsLst>
              <a:gs pos="0">
                <a:srgbClr val="52769A"/>
              </a:gs>
              <a:gs pos="50000">
                <a:srgbClr val="79ABDD"/>
              </a:gs>
              <a:gs pos="100000">
                <a:srgbClr val="91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 anchor="ctr"/>
          <a:lstStyle/>
          <a:p>
            <a:endParaRPr lang="zh-CN" altLang="en-US">
              <a:latin typeface="微软雅黑" pitchFamily="34" charset="-122"/>
              <a:ea typeface="微软雅黑" pitchFamily="34" charset="-122"/>
              <a:cs typeface="华文细黑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1857356" y="285728"/>
            <a:ext cx="685804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altLang="zh-CN" sz="36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新时代“云桌面”办公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圆角矩形 67"/>
          <p:cNvSpPr>
            <a:spLocks noChangeArrowheads="1"/>
          </p:cNvSpPr>
          <p:nvPr/>
        </p:nvSpPr>
        <p:spPr bwMode="auto">
          <a:xfrm>
            <a:off x="428625" y="1555778"/>
            <a:ext cx="857250" cy="1928813"/>
          </a:xfrm>
          <a:prstGeom prst="roundRect">
            <a:avLst>
              <a:gd name="adj" fmla="val 5722"/>
            </a:avLst>
          </a:prstGeom>
          <a:solidFill>
            <a:srgbClr val="D9D9D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801688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600" b="1">
              <a:ea typeface="宋体" pitchFamily="2" charset="-122"/>
            </a:endParaRPr>
          </a:p>
        </p:txBody>
      </p:sp>
      <p:sp>
        <p:nvSpPr>
          <p:cNvPr id="4" name="圆角矩形​​ 78"/>
          <p:cNvSpPr>
            <a:spLocks noChangeArrowheads="1"/>
          </p:cNvSpPr>
          <p:nvPr/>
        </p:nvSpPr>
        <p:spPr bwMode="auto">
          <a:xfrm>
            <a:off x="428625" y="4459316"/>
            <a:ext cx="857250" cy="1928812"/>
          </a:xfrm>
          <a:prstGeom prst="roundRect">
            <a:avLst>
              <a:gd name="adj" fmla="val 4639"/>
            </a:avLst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600" b="1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363" y="2151091"/>
            <a:ext cx="642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过去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63" y="5030816"/>
            <a:ext cx="64293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现在</a:t>
            </a:r>
          </a:p>
        </p:txBody>
      </p:sp>
      <p:sp>
        <p:nvSpPr>
          <p:cNvPr id="9" name="圆角矩形​​ 67"/>
          <p:cNvSpPr>
            <a:spLocks noChangeArrowheads="1"/>
          </p:cNvSpPr>
          <p:nvPr/>
        </p:nvSpPr>
        <p:spPr bwMode="auto">
          <a:xfrm>
            <a:off x="1436688" y="1555778"/>
            <a:ext cx="5572125" cy="1928813"/>
          </a:xfrm>
          <a:prstGeom prst="roundRect">
            <a:avLst>
              <a:gd name="adj" fmla="val 4884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sx="100999" sy="100999" algn="ctr" rotWithShape="0">
              <a:srgbClr val="000000">
                <a:alpha val="29999"/>
              </a:srgbClr>
            </a:outerShdw>
          </a:effectLst>
        </p:spPr>
        <p:txBody>
          <a:bodyPr/>
          <a:lstStyle/>
          <a:p>
            <a:pPr>
              <a:buClr>
                <a:srgbClr val="CC9900"/>
              </a:buClr>
              <a:buFont typeface="Wingdings" pitchFamily="2" charset="2"/>
              <a:buChar char="n"/>
              <a:defRPr/>
            </a:pPr>
            <a:endParaRPr lang="zh-CN" altLang="en-US" sz="1600" b="1">
              <a:ea typeface="宋体" pitchFamily="2" charset="-122"/>
            </a:endParaRPr>
          </a:p>
        </p:txBody>
      </p:sp>
      <p:sp>
        <p:nvSpPr>
          <p:cNvPr id="10" name="圆角矩形 26"/>
          <p:cNvSpPr>
            <a:spLocks noChangeArrowheads="1"/>
          </p:cNvSpPr>
          <p:nvPr/>
        </p:nvSpPr>
        <p:spPr bwMode="auto">
          <a:xfrm>
            <a:off x="7143750" y="1544666"/>
            <a:ext cx="1714500" cy="1930400"/>
          </a:xfrm>
          <a:prstGeom prst="roundRect">
            <a:avLst>
              <a:gd name="adj" fmla="val 5722"/>
            </a:avLst>
          </a:prstGeom>
          <a:solidFill>
            <a:srgbClr val="D9D9D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801688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600" b="1">
              <a:ea typeface="宋体" pitchFamily="2" charset="-122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25" y="1698653"/>
            <a:ext cx="3643313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直接连接符 11"/>
          <p:cNvCxnSpPr/>
          <p:nvPr/>
        </p:nvCxnSpPr>
        <p:spPr bwMode="auto">
          <a:xfrm flipV="1">
            <a:off x="2552700" y="2555903"/>
            <a:ext cx="1377950" cy="500063"/>
          </a:xfrm>
          <a:prstGeom prst="line">
            <a:avLst/>
          </a:prstGeom>
          <a:ln w="25400">
            <a:solidFill>
              <a:srgbClr val="0033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 bwMode="auto">
          <a:xfrm flipV="1">
            <a:off x="1500188" y="1912966"/>
            <a:ext cx="2079625" cy="754062"/>
          </a:xfrm>
          <a:prstGeom prst="line">
            <a:avLst/>
          </a:prstGeom>
          <a:ln w="317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3"/>
          <p:cNvGrpSpPr>
            <a:grpSpLocks/>
          </p:cNvGrpSpPr>
          <p:nvPr/>
        </p:nvGrpSpPr>
        <p:grpSpPr bwMode="auto">
          <a:xfrm>
            <a:off x="1806575" y="1698653"/>
            <a:ext cx="285750" cy="500063"/>
            <a:chOff x="145" y="1491"/>
            <a:chExt cx="166" cy="302"/>
          </a:xfrm>
        </p:grpSpPr>
        <p:sp>
          <p:nvSpPr>
            <p:cNvPr id="15" name="Freeform 4"/>
            <p:cNvSpPr>
              <a:spLocks/>
            </p:cNvSpPr>
            <p:nvPr/>
          </p:nvSpPr>
          <p:spPr bwMode="auto">
            <a:xfrm>
              <a:off x="150" y="1600"/>
              <a:ext cx="158" cy="190"/>
            </a:xfrm>
            <a:custGeom>
              <a:avLst/>
              <a:gdLst>
                <a:gd name="T0" fmla="*/ 283251696 w 100"/>
                <a:gd name="T1" fmla="*/ 732824038 h 120"/>
                <a:gd name="T2" fmla="*/ 431875905 w 100"/>
                <a:gd name="T3" fmla="*/ 679259657 h 120"/>
                <a:gd name="T4" fmla="*/ 568878902 w 100"/>
                <a:gd name="T5" fmla="*/ 0 h 120"/>
                <a:gd name="T6" fmla="*/ 0 w 100"/>
                <a:gd name="T7" fmla="*/ 0 h 120"/>
                <a:gd name="T8" fmla="*/ 144227766 w 100"/>
                <a:gd name="T9" fmla="*/ 679259657 h 120"/>
                <a:gd name="T10" fmla="*/ 283251696 w 100"/>
                <a:gd name="T11" fmla="*/ 732824038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120"/>
                <a:gd name="T20" fmla="*/ 100 w 100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120">
                  <a:moveTo>
                    <a:pt x="50" y="120"/>
                  </a:moveTo>
                  <a:cubicBezTo>
                    <a:pt x="63" y="120"/>
                    <a:pt x="74" y="116"/>
                    <a:pt x="76" y="11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6" y="116"/>
                    <a:pt x="37" y="120"/>
                    <a:pt x="50" y="120"/>
                  </a:cubicBezTo>
                </a:path>
              </a:pathLst>
            </a:custGeom>
            <a:gradFill rotWithShape="1">
              <a:gsLst>
                <a:gs pos="0">
                  <a:srgbClr val="2B588E"/>
                </a:gs>
                <a:gs pos="50000">
                  <a:srgbClr val="3874BA"/>
                </a:gs>
                <a:gs pos="100000">
                  <a:srgbClr val="2B588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150" y="1569"/>
              <a:ext cx="159" cy="61"/>
            </a:xfrm>
            <a:prstGeom prst="ellipse">
              <a:avLst/>
            </a:prstGeom>
            <a:solidFill>
              <a:srgbClr val="6BA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 sz="1800"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150" y="1598"/>
              <a:ext cx="159" cy="32"/>
            </a:xfrm>
            <a:custGeom>
              <a:avLst/>
              <a:gdLst>
                <a:gd name="T0" fmla="*/ 250457782 w 101"/>
                <a:gd name="T1" fmla="*/ 163505346 h 20"/>
                <a:gd name="T2" fmla="*/ 0 w 101"/>
                <a:gd name="T3" fmla="*/ 0 h 20"/>
                <a:gd name="T4" fmla="*/ 0 w 101"/>
                <a:gd name="T5" fmla="*/ 10955007 h 20"/>
                <a:gd name="T6" fmla="*/ 250457782 w 101"/>
                <a:gd name="T7" fmla="*/ 174703191 h 20"/>
                <a:gd name="T8" fmla="*/ 506455337 w 101"/>
                <a:gd name="T9" fmla="*/ 10955007 h 20"/>
                <a:gd name="T10" fmla="*/ 499922145 w 101"/>
                <a:gd name="T11" fmla="*/ 0 h 20"/>
                <a:gd name="T12" fmla="*/ 250457782 w 101"/>
                <a:gd name="T13" fmla="*/ 1635053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20"/>
                <a:gd name="T23" fmla="*/ 101 w 101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20">
                  <a:moveTo>
                    <a:pt x="50" y="19"/>
                  </a:moveTo>
                  <a:cubicBezTo>
                    <a:pt x="23" y="19"/>
                    <a:pt x="1" y="1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2" y="20"/>
                    <a:pt x="50" y="20"/>
                  </a:cubicBezTo>
                  <a:cubicBezTo>
                    <a:pt x="78" y="20"/>
                    <a:pt x="101" y="11"/>
                    <a:pt x="101" y="1"/>
                  </a:cubicBezTo>
                  <a:cubicBezTo>
                    <a:pt x="101" y="0"/>
                    <a:pt x="100" y="0"/>
                    <a:pt x="100" y="0"/>
                  </a:cubicBezTo>
                  <a:cubicBezTo>
                    <a:pt x="100" y="10"/>
                    <a:pt x="78" y="19"/>
                    <a:pt x="50" y="19"/>
                  </a:cubicBezTo>
                  <a:close/>
                </a:path>
              </a:pathLst>
            </a:custGeom>
            <a:solidFill>
              <a:srgbClr val="135B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178" y="1570"/>
              <a:ext cx="101" cy="51"/>
            </a:xfrm>
            <a:prstGeom prst="ellipse">
              <a:avLst/>
            </a:prstGeom>
            <a:gradFill rotWithShape="1">
              <a:gsLst>
                <a:gs pos="0">
                  <a:srgbClr val="324C64"/>
                </a:gs>
                <a:gs pos="100000">
                  <a:srgbClr val="6BA5D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 sz="1800"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176" y="1494"/>
              <a:ext cx="105" cy="104"/>
            </a:xfrm>
            <a:prstGeom prst="ellipse">
              <a:avLst/>
            </a:prstGeom>
            <a:gradFill rotWithShape="1">
              <a:gsLst>
                <a:gs pos="0">
                  <a:srgbClr val="6BA5D9"/>
                </a:gs>
                <a:gs pos="100000">
                  <a:srgbClr val="5C8EB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 sz="1800"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145" y="1491"/>
              <a:ext cx="166" cy="302"/>
            </a:xfrm>
            <a:custGeom>
              <a:avLst/>
              <a:gdLst>
                <a:gd name="T0" fmla="*/ 608311244 w 105"/>
                <a:gd name="T1" fmla="*/ 400606875 h 191"/>
                <a:gd name="T2" fmla="*/ 467746253 w 105"/>
                <a:gd name="T3" fmla="*/ 296956208 h 191"/>
                <a:gd name="T4" fmla="*/ 477900771 w 105"/>
                <a:gd name="T5" fmla="*/ 303320481 h 191"/>
                <a:gd name="T6" fmla="*/ 477900771 w 105"/>
                <a:gd name="T7" fmla="*/ 309100664 h 191"/>
                <a:gd name="T8" fmla="*/ 479764523 w 105"/>
                <a:gd name="T9" fmla="*/ 103680241 h 191"/>
                <a:gd name="T10" fmla="*/ 308113415 w 105"/>
                <a:gd name="T11" fmla="*/ 0 h 191"/>
                <a:gd name="T12" fmla="*/ 131476970 w 105"/>
                <a:gd name="T13" fmla="*/ 103680241 h 191"/>
                <a:gd name="T14" fmla="*/ 139369689 w 105"/>
                <a:gd name="T15" fmla="*/ 309100664 h 191"/>
                <a:gd name="T16" fmla="*/ 139369689 w 105"/>
                <a:gd name="T17" fmla="*/ 303320481 h 191"/>
                <a:gd name="T18" fmla="*/ 146576402 w 105"/>
                <a:gd name="T19" fmla="*/ 296956208 h 191"/>
                <a:gd name="T20" fmla="*/ 12245829 w 105"/>
                <a:gd name="T21" fmla="*/ 420078160 h 191"/>
                <a:gd name="T22" fmla="*/ 30607343 w 105"/>
                <a:gd name="T23" fmla="*/ 488734938 h 191"/>
                <a:gd name="T24" fmla="*/ 40109800 w 105"/>
                <a:gd name="T25" fmla="*/ 557833629 h 191"/>
                <a:gd name="T26" fmla="*/ 88155523 w 105"/>
                <a:gd name="T27" fmla="*/ 768339970 h 191"/>
                <a:gd name="T28" fmla="*/ 131476970 w 105"/>
                <a:gd name="T29" fmla="*/ 980973606 h 191"/>
                <a:gd name="T30" fmla="*/ 151541552 w 105"/>
                <a:gd name="T31" fmla="*/ 1034037145 h 191"/>
                <a:gd name="T32" fmla="*/ 151541552 w 105"/>
                <a:gd name="T33" fmla="*/ 1034037145 h 191"/>
                <a:gd name="T34" fmla="*/ 162552869 w 105"/>
                <a:gd name="T35" fmla="*/ 1070536493 h 191"/>
                <a:gd name="T36" fmla="*/ 328614693 w 105"/>
                <a:gd name="T37" fmla="*/ 1102950045 h 191"/>
                <a:gd name="T38" fmla="*/ 462050982 w 105"/>
                <a:gd name="T39" fmla="*/ 1050211944 h 191"/>
                <a:gd name="T40" fmla="*/ 528390051 w 105"/>
                <a:gd name="T41" fmla="*/ 753148774 h 191"/>
                <a:gd name="T42" fmla="*/ 555933927 w 105"/>
                <a:gd name="T43" fmla="*/ 633420049 h 191"/>
                <a:gd name="T44" fmla="*/ 586151003 w 105"/>
                <a:gd name="T45" fmla="*/ 512876108 h 191"/>
                <a:gd name="T46" fmla="*/ 591145293 w 105"/>
                <a:gd name="T47" fmla="*/ 479595529 h 191"/>
                <a:gd name="T48" fmla="*/ 608311244 w 105"/>
                <a:gd name="T49" fmla="*/ 400606875 h 191"/>
                <a:gd name="T50" fmla="*/ 608311244 w 105"/>
                <a:gd name="T51" fmla="*/ 400606875 h 191"/>
                <a:gd name="T52" fmla="*/ 598808331 w 105"/>
                <a:gd name="T53" fmla="*/ 392383067 h 191"/>
                <a:gd name="T54" fmla="*/ 591145293 w 105"/>
                <a:gd name="T55" fmla="*/ 400606875 h 191"/>
                <a:gd name="T56" fmla="*/ 591145293 w 105"/>
                <a:gd name="T57" fmla="*/ 400606875 h 191"/>
                <a:gd name="T58" fmla="*/ 575157493 w 105"/>
                <a:gd name="T59" fmla="*/ 479595529 h 191"/>
                <a:gd name="T60" fmla="*/ 568105992 w 105"/>
                <a:gd name="T61" fmla="*/ 507808733 h 191"/>
                <a:gd name="T62" fmla="*/ 538332898 w 105"/>
                <a:gd name="T63" fmla="*/ 628537656 h 191"/>
                <a:gd name="T64" fmla="*/ 510602850 w 105"/>
                <a:gd name="T65" fmla="*/ 753148774 h 191"/>
                <a:gd name="T66" fmla="*/ 447425077 w 105"/>
                <a:gd name="T67" fmla="*/ 1050211944 h 191"/>
                <a:gd name="T68" fmla="*/ 328614693 w 105"/>
                <a:gd name="T69" fmla="*/ 1089952728 h 191"/>
                <a:gd name="T70" fmla="*/ 171418241 w 105"/>
                <a:gd name="T71" fmla="*/ 1059198753 h 191"/>
                <a:gd name="T72" fmla="*/ 168974013 w 105"/>
                <a:gd name="T73" fmla="*/ 1034037145 h 191"/>
                <a:gd name="T74" fmla="*/ 168974013 w 105"/>
                <a:gd name="T75" fmla="*/ 1031060432 h 191"/>
                <a:gd name="T76" fmla="*/ 151541552 w 105"/>
                <a:gd name="T77" fmla="*/ 970913334 h 191"/>
                <a:gd name="T78" fmla="*/ 102819624 w 105"/>
                <a:gd name="T79" fmla="*/ 761170600 h 191"/>
                <a:gd name="T80" fmla="*/ 58644438 w 105"/>
                <a:gd name="T81" fmla="*/ 557833629 h 191"/>
                <a:gd name="T82" fmla="*/ 40109800 w 105"/>
                <a:gd name="T83" fmla="*/ 488734938 h 191"/>
                <a:gd name="T84" fmla="*/ 30607343 w 105"/>
                <a:gd name="T85" fmla="*/ 412417595 h 191"/>
                <a:gd name="T86" fmla="*/ 151541552 w 105"/>
                <a:gd name="T87" fmla="*/ 312268229 h 191"/>
                <a:gd name="T88" fmla="*/ 158491670 w 105"/>
                <a:gd name="T89" fmla="*/ 309100664 h 191"/>
                <a:gd name="T90" fmla="*/ 151541552 w 105"/>
                <a:gd name="T91" fmla="*/ 303320481 h 191"/>
                <a:gd name="T92" fmla="*/ 151541552 w 105"/>
                <a:gd name="T93" fmla="*/ 118780591 h 191"/>
                <a:gd name="T94" fmla="*/ 308113415 w 105"/>
                <a:gd name="T95" fmla="*/ 19411599 h 191"/>
                <a:gd name="T96" fmla="*/ 467746253 w 105"/>
                <a:gd name="T97" fmla="*/ 118780591 h 191"/>
                <a:gd name="T98" fmla="*/ 462050982 w 105"/>
                <a:gd name="T99" fmla="*/ 303320481 h 191"/>
                <a:gd name="T100" fmla="*/ 462050982 w 105"/>
                <a:gd name="T101" fmla="*/ 309100664 h 191"/>
                <a:gd name="T102" fmla="*/ 467746253 w 105"/>
                <a:gd name="T103" fmla="*/ 312268229 h 191"/>
                <a:gd name="T104" fmla="*/ 591145293 w 105"/>
                <a:gd name="T105" fmla="*/ 400606875 h 191"/>
                <a:gd name="T106" fmla="*/ 591145293 w 105"/>
                <a:gd name="T107" fmla="*/ 400606875 h 191"/>
                <a:gd name="T108" fmla="*/ 598808331 w 105"/>
                <a:gd name="T109" fmla="*/ 409841811 h 191"/>
                <a:gd name="T110" fmla="*/ 608311244 w 105"/>
                <a:gd name="T111" fmla="*/ 400606875 h 1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"/>
                <a:gd name="T169" fmla="*/ 0 h 191"/>
                <a:gd name="T170" fmla="*/ 105 w 105"/>
                <a:gd name="T171" fmla="*/ 191 h 19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" h="191">
                  <a:moveTo>
                    <a:pt x="105" y="69"/>
                  </a:moveTo>
                  <a:cubicBezTo>
                    <a:pt x="105" y="61"/>
                    <a:pt x="97" y="55"/>
                    <a:pt x="81" y="51"/>
                  </a:cubicBezTo>
                  <a:cubicBezTo>
                    <a:pt x="82" y="51"/>
                    <a:pt x="82" y="52"/>
                    <a:pt x="82" y="52"/>
                  </a:cubicBezTo>
                  <a:cubicBezTo>
                    <a:pt x="83" y="52"/>
                    <a:pt x="83" y="53"/>
                    <a:pt x="82" y="53"/>
                  </a:cubicBezTo>
                  <a:cubicBezTo>
                    <a:pt x="89" y="43"/>
                    <a:pt x="89" y="30"/>
                    <a:pt x="83" y="18"/>
                  </a:cubicBezTo>
                  <a:cubicBezTo>
                    <a:pt x="77" y="7"/>
                    <a:pt x="66" y="0"/>
                    <a:pt x="53" y="0"/>
                  </a:cubicBezTo>
                  <a:cubicBezTo>
                    <a:pt x="40" y="0"/>
                    <a:pt x="29" y="7"/>
                    <a:pt x="23" y="18"/>
                  </a:cubicBezTo>
                  <a:cubicBezTo>
                    <a:pt x="17" y="30"/>
                    <a:pt x="17" y="43"/>
                    <a:pt x="24" y="53"/>
                  </a:cubicBezTo>
                  <a:cubicBezTo>
                    <a:pt x="24" y="53"/>
                    <a:pt x="24" y="52"/>
                    <a:pt x="24" y="52"/>
                  </a:cubicBezTo>
                  <a:cubicBezTo>
                    <a:pt x="24" y="52"/>
                    <a:pt x="24" y="51"/>
                    <a:pt x="25" y="51"/>
                  </a:cubicBezTo>
                  <a:cubicBezTo>
                    <a:pt x="3" y="57"/>
                    <a:pt x="0" y="66"/>
                    <a:pt x="2" y="72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23" y="168"/>
                    <a:pt x="23" y="168"/>
                    <a:pt x="23" y="16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80"/>
                    <a:pt x="27" y="182"/>
                    <a:pt x="28" y="184"/>
                  </a:cubicBezTo>
                  <a:cubicBezTo>
                    <a:pt x="34" y="189"/>
                    <a:pt x="43" y="191"/>
                    <a:pt x="57" y="190"/>
                  </a:cubicBezTo>
                  <a:cubicBezTo>
                    <a:pt x="63" y="190"/>
                    <a:pt x="78" y="189"/>
                    <a:pt x="80" y="180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86"/>
                    <a:pt x="102" y="84"/>
                    <a:pt x="102" y="82"/>
                  </a:cubicBezTo>
                  <a:cubicBezTo>
                    <a:pt x="104" y="78"/>
                    <a:pt x="105" y="73"/>
                    <a:pt x="10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68"/>
                    <a:pt x="104" y="67"/>
                    <a:pt x="103" y="67"/>
                  </a:cubicBezTo>
                  <a:cubicBezTo>
                    <a:pt x="103" y="67"/>
                    <a:pt x="102" y="68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72"/>
                    <a:pt x="101" y="77"/>
                    <a:pt x="99" y="82"/>
                  </a:cubicBezTo>
                  <a:cubicBezTo>
                    <a:pt x="99" y="84"/>
                    <a:pt x="98" y="86"/>
                    <a:pt x="98" y="87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3"/>
                    <a:pt x="72" y="186"/>
                    <a:pt x="57" y="187"/>
                  </a:cubicBezTo>
                  <a:cubicBezTo>
                    <a:pt x="44" y="188"/>
                    <a:pt x="35" y="186"/>
                    <a:pt x="30" y="182"/>
                  </a:cubicBezTo>
                  <a:cubicBezTo>
                    <a:pt x="29" y="181"/>
                    <a:pt x="29" y="179"/>
                    <a:pt x="29" y="178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3" y="62"/>
                    <a:pt x="15" y="57"/>
                    <a:pt x="26" y="54"/>
                  </a:cubicBezTo>
                  <a:cubicBezTo>
                    <a:pt x="26" y="54"/>
                    <a:pt x="26" y="54"/>
                    <a:pt x="27" y="53"/>
                  </a:cubicBezTo>
                  <a:cubicBezTo>
                    <a:pt x="27" y="53"/>
                    <a:pt x="27" y="52"/>
                    <a:pt x="26" y="52"/>
                  </a:cubicBezTo>
                  <a:cubicBezTo>
                    <a:pt x="20" y="42"/>
                    <a:pt x="20" y="30"/>
                    <a:pt x="26" y="20"/>
                  </a:cubicBezTo>
                  <a:cubicBezTo>
                    <a:pt x="31" y="9"/>
                    <a:pt x="42" y="3"/>
                    <a:pt x="53" y="3"/>
                  </a:cubicBezTo>
                  <a:cubicBezTo>
                    <a:pt x="65" y="3"/>
                    <a:pt x="75" y="9"/>
                    <a:pt x="81" y="20"/>
                  </a:cubicBezTo>
                  <a:cubicBezTo>
                    <a:pt x="86" y="30"/>
                    <a:pt x="86" y="42"/>
                    <a:pt x="80" y="52"/>
                  </a:cubicBezTo>
                  <a:cubicBezTo>
                    <a:pt x="79" y="52"/>
                    <a:pt x="79" y="53"/>
                    <a:pt x="80" y="53"/>
                  </a:cubicBezTo>
                  <a:cubicBezTo>
                    <a:pt x="80" y="54"/>
                    <a:pt x="80" y="54"/>
                    <a:pt x="81" y="54"/>
                  </a:cubicBezTo>
                  <a:cubicBezTo>
                    <a:pt x="95" y="58"/>
                    <a:pt x="102" y="63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9"/>
                    <a:pt x="103" y="70"/>
                    <a:pt x="103" y="70"/>
                  </a:cubicBezTo>
                  <a:cubicBezTo>
                    <a:pt x="104" y="70"/>
                    <a:pt x="105" y="69"/>
                    <a:pt x="105" y="69"/>
                  </a:cubicBez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21" name="直接连接符 20"/>
          <p:cNvCxnSpPr/>
          <p:nvPr/>
        </p:nvCxnSpPr>
        <p:spPr bwMode="auto">
          <a:xfrm>
            <a:off x="1525588" y="2665441"/>
            <a:ext cx="527050" cy="247650"/>
          </a:xfrm>
          <a:prstGeom prst="line">
            <a:avLst/>
          </a:prstGeom>
          <a:ln w="317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 bwMode="auto">
          <a:xfrm>
            <a:off x="2020888" y="2127278"/>
            <a:ext cx="428625" cy="201613"/>
          </a:xfrm>
          <a:prstGeom prst="line">
            <a:avLst/>
          </a:prstGeom>
          <a:ln w="317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3"/>
          <p:cNvGrpSpPr>
            <a:grpSpLocks/>
          </p:cNvGrpSpPr>
          <p:nvPr/>
        </p:nvGrpSpPr>
        <p:grpSpPr bwMode="auto">
          <a:xfrm>
            <a:off x="2071688" y="1614516"/>
            <a:ext cx="285750" cy="500062"/>
            <a:chOff x="145" y="1491"/>
            <a:chExt cx="166" cy="302"/>
          </a:xfrm>
        </p:grpSpPr>
        <p:sp>
          <p:nvSpPr>
            <p:cNvPr id="24" name="Freeform 4"/>
            <p:cNvSpPr>
              <a:spLocks/>
            </p:cNvSpPr>
            <p:nvPr/>
          </p:nvSpPr>
          <p:spPr bwMode="auto">
            <a:xfrm>
              <a:off x="150" y="1600"/>
              <a:ext cx="158" cy="190"/>
            </a:xfrm>
            <a:custGeom>
              <a:avLst/>
              <a:gdLst>
                <a:gd name="T0" fmla="*/ 283251696 w 100"/>
                <a:gd name="T1" fmla="*/ 732824038 h 120"/>
                <a:gd name="T2" fmla="*/ 431875905 w 100"/>
                <a:gd name="T3" fmla="*/ 679259657 h 120"/>
                <a:gd name="T4" fmla="*/ 568878902 w 100"/>
                <a:gd name="T5" fmla="*/ 0 h 120"/>
                <a:gd name="T6" fmla="*/ 0 w 100"/>
                <a:gd name="T7" fmla="*/ 0 h 120"/>
                <a:gd name="T8" fmla="*/ 144227766 w 100"/>
                <a:gd name="T9" fmla="*/ 679259657 h 120"/>
                <a:gd name="T10" fmla="*/ 283251696 w 100"/>
                <a:gd name="T11" fmla="*/ 732824038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120"/>
                <a:gd name="T20" fmla="*/ 100 w 100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120">
                  <a:moveTo>
                    <a:pt x="50" y="120"/>
                  </a:moveTo>
                  <a:cubicBezTo>
                    <a:pt x="63" y="120"/>
                    <a:pt x="74" y="116"/>
                    <a:pt x="76" y="11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6" y="116"/>
                    <a:pt x="37" y="120"/>
                    <a:pt x="50" y="120"/>
                  </a:cubicBezTo>
                </a:path>
              </a:pathLst>
            </a:custGeom>
            <a:gradFill rotWithShape="1">
              <a:gsLst>
                <a:gs pos="0">
                  <a:srgbClr val="2B588E"/>
                </a:gs>
                <a:gs pos="50000">
                  <a:srgbClr val="3874BA"/>
                </a:gs>
                <a:gs pos="100000">
                  <a:srgbClr val="2B588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150" y="1569"/>
              <a:ext cx="159" cy="61"/>
            </a:xfrm>
            <a:prstGeom prst="ellipse">
              <a:avLst/>
            </a:prstGeom>
            <a:solidFill>
              <a:srgbClr val="6BA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 sz="1800"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150" y="1598"/>
              <a:ext cx="159" cy="32"/>
            </a:xfrm>
            <a:custGeom>
              <a:avLst/>
              <a:gdLst>
                <a:gd name="T0" fmla="*/ 250457782 w 101"/>
                <a:gd name="T1" fmla="*/ 163505346 h 20"/>
                <a:gd name="T2" fmla="*/ 0 w 101"/>
                <a:gd name="T3" fmla="*/ 0 h 20"/>
                <a:gd name="T4" fmla="*/ 0 w 101"/>
                <a:gd name="T5" fmla="*/ 10955007 h 20"/>
                <a:gd name="T6" fmla="*/ 250457782 w 101"/>
                <a:gd name="T7" fmla="*/ 174703191 h 20"/>
                <a:gd name="T8" fmla="*/ 506455337 w 101"/>
                <a:gd name="T9" fmla="*/ 10955007 h 20"/>
                <a:gd name="T10" fmla="*/ 499922145 w 101"/>
                <a:gd name="T11" fmla="*/ 0 h 20"/>
                <a:gd name="T12" fmla="*/ 250457782 w 101"/>
                <a:gd name="T13" fmla="*/ 1635053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20"/>
                <a:gd name="T23" fmla="*/ 101 w 101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20">
                  <a:moveTo>
                    <a:pt x="50" y="19"/>
                  </a:moveTo>
                  <a:cubicBezTo>
                    <a:pt x="23" y="19"/>
                    <a:pt x="1" y="1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2" y="20"/>
                    <a:pt x="50" y="20"/>
                  </a:cubicBezTo>
                  <a:cubicBezTo>
                    <a:pt x="78" y="20"/>
                    <a:pt x="101" y="11"/>
                    <a:pt x="101" y="1"/>
                  </a:cubicBezTo>
                  <a:cubicBezTo>
                    <a:pt x="101" y="0"/>
                    <a:pt x="100" y="0"/>
                    <a:pt x="100" y="0"/>
                  </a:cubicBezTo>
                  <a:cubicBezTo>
                    <a:pt x="100" y="10"/>
                    <a:pt x="78" y="19"/>
                    <a:pt x="50" y="19"/>
                  </a:cubicBezTo>
                  <a:close/>
                </a:path>
              </a:pathLst>
            </a:custGeom>
            <a:solidFill>
              <a:srgbClr val="135B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Oval 7"/>
            <p:cNvSpPr>
              <a:spLocks noChangeArrowheads="1"/>
            </p:cNvSpPr>
            <p:nvPr/>
          </p:nvSpPr>
          <p:spPr bwMode="auto">
            <a:xfrm>
              <a:off x="178" y="1570"/>
              <a:ext cx="101" cy="51"/>
            </a:xfrm>
            <a:prstGeom prst="ellipse">
              <a:avLst/>
            </a:prstGeom>
            <a:gradFill rotWithShape="1">
              <a:gsLst>
                <a:gs pos="0">
                  <a:srgbClr val="324C64"/>
                </a:gs>
                <a:gs pos="100000">
                  <a:srgbClr val="6BA5D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 sz="1800"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8" name="Oval 8"/>
            <p:cNvSpPr>
              <a:spLocks noChangeArrowheads="1"/>
            </p:cNvSpPr>
            <p:nvPr/>
          </p:nvSpPr>
          <p:spPr bwMode="auto">
            <a:xfrm>
              <a:off x="176" y="1494"/>
              <a:ext cx="105" cy="104"/>
            </a:xfrm>
            <a:prstGeom prst="ellipse">
              <a:avLst/>
            </a:prstGeom>
            <a:gradFill rotWithShape="1">
              <a:gsLst>
                <a:gs pos="0">
                  <a:srgbClr val="6BA5D9"/>
                </a:gs>
                <a:gs pos="100000">
                  <a:srgbClr val="5C8EB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 sz="1800"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145" y="1491"/>
              <a:ext cx="166" cy="302"/>
            </a:xfrm>
            <a:custGeom>
              <a:avLst/>
              <a:gdLst>
                <a:gd name="T0" fmla="*/ 608311244 w 105"/>
                <a:gd name="T1" fmla="*/ 400606875 h 191"/>
                <a:gd name="T2" fmla="*/ 467746253 w 105"/>
                <a:gd name="T3" fmla="*/ 296956208 h 191"/>
                <a:gd name="T4" fmla="*/ 477900771 w 105"/>
                <a:gd name="T5" fmla="*/ 303320481 h 191"/>
                <a:gd name="T6" fmla="*/ 477900771 w 105"/>
                <a:gd name="T7" fmla="*/ 309100664 h 191"/>
                <a:gd name="T8" fmla="*/ 479764523 w 105"/>
                <a:gd name="T9" fmla="*/ 103680241 h 191"/>
                <a:gd name="T10" fmla="*/ 308113415 w 105"/>
                <a:gd name="T11" fmla="*/ 0 h 191"/>
                <a:gd name="T12" fmla="*/ 131476970 w 105"/>
                <a:gd name="T13" fmla="*/ 103680241 h 191"/>
                <a:gd name="T14" fmla="*/ 139369689 w 105"/>
                <a:gd name="T15" fmla="*/ 309100664 h 191"/>
                <a:gd name="T16" fmla="*/ 139369689 w 105"/>
                <a:gd name="T17" fmla="*/ 303320481 h 191"/>
                <a:gd name="T18" fmla="*/ 146576402 w 105"/>
                <a:gd name="T19" fmla="*/ 296956208 h 191"/>
                <a:gd name="T20" fmla="*/ 12245829 w 105"/>
                <a:gd name="T21" fmla="*/ 420078160 h 191"/>
                <a:gd name="T22" fmla="*/ 30607343 w 105"/>
                <a:gd name="T23" fmla="*/ 488734938 h 191"/>
                <a:gd name="T24" fmla="*/ 40109800 w 105"/>
                <a:gd name="T25" fmla="*/ 557833629 h 191"/>
                <a:gd name="T26" fmla="*/ 88155523 w 105"/>
                <a:gd name="T27" fmla="*/ 768339970 h 191"/>
                <a:gd name="T28" fmla="*/ 131476970 w 105"/>
                <a:gd name="T29" fmla="*/ 980973606 h 191"/>
                <a:gd name="T30" fmla="*/ 151541552 w 105"/>
                <a:gd name="T31" fmla="*/ 1034037145 h 191"/>
                <a:gd name="T32" fmla="*/ 151541552 w 105"/>
                <a:gd name="T33" fmla="*/ 1034037145 h 191"/>
                <a:gd name="T34" fmla="*/ 162552869 w 105"/>
                <a:gd name="T35" fmla="*/ 1070536493 h 191"/>
                <a:gd name="T36" fmla="*/ 328614693 w 105"/>
                <a:gd name="T37" fmla="*/ 1102950045 h 191"/>
                <a:gd name="T38" fmla="*/ 462050982 w 105"/>
                <a:gd name="T39" fmla="*/ 1050211944 h 191"/>
                <a:gd name="T40" fmla="*/ 528390051 w 105"/>
                <a:gd name="T41" fmla="*/ 753148774 h 191"/>
                <a:gd name="T42" fmla="*/ 555933927 w 105"/>
                <a:gd name="T43" fmla="*/ 633420049 h 191"/>
                <a:gd name="T44" fmla="*/ 586151003 w 105"/>
                <a:gd name="T45" fmla="*/ 512876108 h 191"/>
                <a:gd name="T46" fmla="*/ 591145293 w 105"/>
                <a:gd name="T47" fmla="*/ 479595529 h 191"/>
                <a:gd name="T48" fmla="*/ 608311244 w 105"/>
                <a:gd name="T49" fmla="*/ 400606875 h 191"/>
                <a:gd name="T50" fmla="*/ 608311244 w 105"/>
                <a:gd name="T51" fmla="*/ 400606875 h 191"/>
                <a:gd name="T52" fmla="*/ 598808331 w 105"/>
                <a:gd name="T53" fmla="*/ 392383067 h 191"/>
                <a:gd name="T54" fmla="*/ 591145293 w 105"/>
                <a:gd name="T55" fmla="*/ 400606875 h 191"/>
                <a:gd name="T56" fmla="*/ 591145293 w 105"/>
                <a:gd name="T57" fmla="*/ 400606875 h 191"/>
                <a:gd name="T58" fmla="*/ 575157493 w 105"/>
                <a:gd name="T59" fmla="*/ 479595529 h 191"/>
                <a:gd name="T60" fmla="*/ 568105992 w 105"/>
                <a:gd name="T61" fmla="*/ 507808733 h 191"/>
                <a:gd name="T62" fmla="*/ 538332898 w 105"/>
                <a:gd name="T63" fmla="*/ 628537656 h 191"/>
                <a:gd name="T64" fmla="*/ 510602850 w 105"/>
                <a:gd name="T65" fmla="*/ 753148774 h 191"/>
                <a:gd name="T66" fmla="*/ 447425077 w 105"/>
                <a:gd name="T67" fmla="*/ 1050211944 h 191"/>
                <a:gd name="T68" fmla="*/ 328614693 w 105"/>
                <a:gd name="T69" fmla="*/ 1089952728 h 191"/>
                <a:gd name="T70" fmla="*/ 171418241 w 105"/>
                <a:gd name="T71" fmla="*/ 1059198753 h 191"/>
                <a:gd name="T72" fmla="*/ 168974013 w 105"/>
                <a:gd name="T73" fmla="*/ 1034037145 h 191"/>
                <a:gd name="T74" fmla="*/ 168974013 w 105"/>
                <a:gd name="T75" fmla="*/ 1031060432 h 191"/>
                <a:gd name="T76" fmla="*/ 151541552 w 105"/>
                <a:gd name="T77" fmla="*/ 970913334 h 191"/>
                <a:gd name="T78" fmla="*/ 102819624 w 105"/>
                <a:gd name="T79" fmla="*/ 761170600 h 191"/>
                <a:gd name="T80" fmla="*/ 58644438 w 105"/>
                <a:gd name="T81" fmla="*/ 557833629 h 191"/>
                <a:gd name="T82" fmla="*/ 40109800 w 105"/>
                <a:gd name="T83" fmla="*/ 488734938 h 191"/>
                <a:gd name="T84" fmla="*/ 30607343 w 105"/>
                <a:gd name="T85" fmla="*/ 412417595 h 191"/>
                <a:gd name="T86" fmla="*/ 151541552 w 105"/>
                <a:gd name="T87" fmla="*/ 312268229 h 191"/>
                <a:gd name="T88" fmla="*/ 158491670 w 105"/>
                <a:gd name="T89" fmla="*/ 309100664 h 191"/>
                <a:gd name="T90" fmla="*/ 151541552 w 105"/>
                <a:gd name="T91" fmla="*/ 303320481 h 191"/>
                <a:gd name="T92" fmla="*/ 151541552 w 105"/>
                <a:gd name="T93" fmla="*/ 118780591 h 191"/>
                <a:gd name="T94" fmla="*/ 308113415 w 105"/>
                <a:gd name="T95" fmla="*/ 19411599 h 191"/>
                <a:gd name="T96" fmla="*/ 467746253 w 105"/>
                <a:gd name="T97" fmla="*/ 118780591 h 191"/>
                <a:gd name="T98" fmla="*/ 462050982 w 105"/>
                <a:gd name="T99" fmla="*/ 303320481 h 191"/>
                <a:gd name="T100" fmla="*/ 462050982 w 105"/>
                <a:gd name="T101" fmla="*/ 309100664 h 191"/>
                <a:gd name="T102" fmla="*/ 467746253 w 105"/>
                <a:gd name="T103" fmla="*/ 312268229 h 191"/>
                <a:gd name="T104" fmla="*/ 591145293 w 105"/>
                <a:gd name="T105" fmla="*/ 400606875 h 191"/>
                <a:gd name="T106" fmla="*/ 591145293 w 105"/>
                <a:gd name="T107" fmla="*/ 400606875 h 191"/>
                <a:gd name="T108" fmla="*/ 598808331 w 105"/>
                <a:gd name="T109" fmla="*/ 409841811 h 191"/>
                <a:gd name="T110" fmla="*/ 608311244 w 105"/>
                <a:gd name="T111" fmla="*/ 400606875 h 1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"/>
                <a:gd name="T169" fmla="*/ 0 h 191"/>
                <a:gd name="T170" fmla="*/ 105 w 105"/>
                <a:gd name="T171" fmla="*/ 191 h 19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" h="191">
                  <a:moveTo>
                    <a:pt x="105" y="69"/>
                  </a:moveTo>
                  <a:cubicBezTo>
                    <a:pt x="105" y="61"/>
                    <a:pt x="97" y="55"/>
                    <a:pt x="81" y="51"/>
                  </a:cubicBezTo>
                  <a:cubicBezTo>
                    <a:pt x="82" y="51"/>
                    <a:pt x="82" y="52"/>
                    <a:pt x="82" y="52"/>
                  </a:cubicBezTo>
                  <a:cubicBezTo>
                    <a:pt x="83" y="52"/>
                    <a:pt x="83" y="53"/>
                    <a:pt x="82" y="53"/>
                  </a:cubicBezTo>
                  <a:cubicBezTo>
                    <a:pt x="89" y="43"/>
                    <a:pt x="89" y="30"/>
                    <a:pt x="83" y="18"/>
                  </a:cubicBezTo>
                  <a:cubicBezTo>
                    <a:pt x="77" y="7"/>
                    <a:pt x="66" y="0"/>
                    <a:pt x="53" y="0"/>
                  </a:cubicBezTo>
                  <a:cubicBezTo>
                    <a:pt x="40" y="0"/>
                    <a:pt x="29" y="7"/>
                    <a:pt x="23" y="18"/>
                  </a:cubicBezTo>
                  <a:cubicBezTo>
                    <a:pt x="17" y="30"/>
                    <a:pt x="17" y="43"/>
                    <a:pt x="24" y="53"/>
                  </a:cubicBezTo>
                  <a:cubicBezTo>
                    <a:pt x="24" y="53"/>
                    <a:pt x="24" y="52"/>
                    <a:pt x="24" y="52"/>
                  </a:cubicBezTo>
                  <a:cubicBezTo>
                    <a:pt x="24" y="52"/>
                    <a:pt x="24" y="51"/>
                    <a:pt x="25" y="51"/>
                  </a:cubicBezTo>
                  <a:cubicBezTo>
                    <a:pt x="3" y="57"/>
                    <a:pt x="0" y="66"/>
                    <a:pt x="2" y="72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23" y="168"/>
                    <a:pt x="23" y="168"/>
                    <a:pt x="23" y="16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80"/>
                    <a:pt x="27" y="182"/>
                    <a:pt x="28" y="184"/>
                  </a:cubicBezTo>
                  <a:cubicBezTo>
                    <a:pt x="34" y="189"/>
                    <a:pt x="43" y="191"/>
                    <a:pt x="57" y="190"/>
                  </a:cubicBezTo>
                  <a:cubicBezTo>
                    <a:pt x="63" y="190"/>
                    <a:pt x="78" y="189"/>
                    <a:pt x="80" y="180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86"/>
                    <a:pt x="102" y="84"/>
                    <a:pt x="102" y="82"/>
                  </a:cubicBezTo>
                  <a:cubicBezTo>
                    <a:pt x="104" y="78"/>
                    <a:pt x="105" y="73"/>
                    <a:pt x="10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68"/>
                    <a:pt x="104" y="67"/>
                    <a:pt x="103" y="67"/>
                  </a:cubicBezTo>
                  <a:cubicBezTo>
                    <a:pt x="103" y="67"/>
                    <a:pt x="102" y="68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72"/>
                    <a:pt x="101" y="77"/>
                    <a:pt x="99" y="82"/>
                  </a:cubicBezTo>
                  <a:cubicBezTo>
                    <a:pt x="99" y="84"/>
                    <a:pt x="98" y="86"/>
                    <a:pt x="98" y="87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3"/>
                    <a:pt x="72" y="186"/>
                    <a:pt x="57" y="187"/>
                  </a:cubicBezTo>
                  <a:cubicBezTo>
                    <a:pt x="44" y="188"/>
                    <a:pt x="35" y="186"/>
                    <a:pt x="30" y="182"/>
                  </a:cubicBezTo>
                  <a:cubicBezTo>
                    <a:pt x="29" y="181"/>
                    <a:pt x="29" y="179"/>
                    <a:pt x="29" y="178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3" y="62"/>
                    <a:pt x="15" y="57"/>
                    <a:pt x="26" y="54"/>
                  </a:cubicBezTo>
                  <a:cubicBezTo>
                    <a:pt x="26" y="54"/>
                    <a:pt x="26" y="54"/>
                    <a:pt x="27" y="53"/>
                  </a:cubicBezTo>
                  <a:cubicBezTo>
                    <a:pt x="27" y="53"/>
                    <a:pt x="27" y="52"/>
                    <a:pt x="26" y="52"/>
                  </a:cubicBezTo>
                  <a:cubicBezTo>
                    <a:pt x="20" y="42"/>
                    <a:pt x="20" y="30"/>
                    <a:pt x="26" y="20"/>
                  </a:cubicBezTo>
                  <a:cubicBezTo>
                    <a:pt x="31" y="9"/>
                    <a:pt x="42" y="3"/>
                    <a:pt x="53" y="3"/>
                  </a:cubicBezTo>
                  <a:cubicBezTo>
                    <a:pt x="65" y="3"/>
                    <a:pt x="75" y="9"/>
                    <a:pt x="81" y="20"/>
                  </a:cubicBezTo>
                  <a:cubicBezTo>
                    <a:pt x="86" y="30"/>
                    <a:pt x="86" y="42"/>
                    <a:pt x="80" y="52"/>
                  </a:cubicBezTo>
                  <a:cubicBezTo>
                    <a:pt x="79" y="52"/>
                    <a:pt x="79" y="53"/>
                    <a:pt x="80" y="53"/>
                  </a:cubicBezTo>
                  <a:cubicBezTo>
                    <a:pt x="80" y="54"/>
                    <a:pt x="80" y="54"/>
                    <a:pt x="81" y="54"/>
                  </a:cubicBezTo>
                  <a:cubicBezTo>
                    <a:pt x="95" y="58"/>
                    <a:pt x="102" y="63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9"/>
                    <a:pt x="103" y="70"/>
                    <a:pt x="103" y="70"/>
                  </a:cubicBezTo>
                  <a:cubicBezTo>
                    <a:pt x="104" y="70"/>
                    <a:pt x="105" y="69"/>
                    <a:pt x="105" y="69"/>
                  </a:cubicBez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1525588" y="1803428"/>
            <a:ext cx="285750" cy="500063"/>
            <a:chOff x="145" y="1491"/>
            <a:chExt cx="166" cy="302"/>
          </a:xfrm>
        </p:grpSpPr>
        <p:sp>
          <p:nvSpPr>
            <p:cNvPr id="31" name="Freeform 4"/>
            <p:cNvSpPr>
              <a:spLocks/>
            </p:cNvSpPr>
            <p:nvPr/>
          </p:nvSpPr>
          <p:spPr bwMode="auto">
            <a:xfrm>
              <a:off x="150" y="1600"/>
              <a:ext cx="158" cy="190"/>
            </a:xfrm>
            <a:custGeom>
              <a:avLst/>
              <a:gdLst>
                <a:gd name="T0" fmla="*/ 283251696 w 100"/>
                <a:gd name="T1" fmla="*/ 732824038 h 120"/>
                <a:gd name="T2" fmla="*/ 431875905 w 100"/>
                <a:gd name="T3" fmla="*/ 679259657 h 120"/>
                <a:gd name="T4" fmla="*/ 568878902 w 100"/>
                <a:gd name="T5" fmla="*/ 0 h 120"/>
                <a:gd name="T6" fmla="*/ 0 w 100"/>
                <a:gd name="T7" fmla="*/ 0 h 120"/>
                <a:gd name="T8" fmla="*/ 144227766 w 100"/>
                <a:gd name="T9" fmla="*/ 679259657 h 120"/>
                <a:gd name="T10" fmla="*/ 283251696 w 100"/>
                <a:gd name="T11" fmla="*/ 732824038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120"/>
                <a:gd name="T20" fmla="*/ 100 w 100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120">
                  <a:moveTo>
                    <a:pt x="50" y="120"/>
                  </a:moveTo>
                  <a:cubicBezTo>
                    <a:pt x="63" y="120"/>
                    <a:pt x="74" y="116"/>
                    <a:pt x="76" y="11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6" y="116"/>
                    <a:pt x="37" y="120"/>
                    <a:pt x="50" y="120"/>
                  </a:cubicBezTo>
                </a:path>
              </a:pathLst>
            </a:custGeom>
            <a:gradFill rotWithShape="1">
              <a:gsLst>
                <a:gs pos="0">
                  <a:srgbClr val="2B588E"/>
                </a:gs>
                <a:gs pos="50000">
                  <a:srgbClr val="3874BA"/>
                </a:gs>
                <a:gs pos="100000">
                  <a:srgbClr val="2B588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Oval 5"/>
            <p:cNvSpPr>
              <a:spLocks noChangeArrowheads="1"/>
            </p:cNvSpPr>
            <p:nvPr/>
          </p:nvSpPr>
          <p:spPr bwMode="auto">
            <a:xfrm>
              <a:off x="150" y="1569"/>
              <a:ext cx="159" cy="61"/>
            </a:xfrm>
            <a:prstGeom prst="ellipse">
              <a:avLst/>
            </a:prstGeom>
            <a:solidFill>
              <a:srgbClr val="6BA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 sz="1800"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150" y="1598"/>
              <a:ext cx="159" cy="32"/>
            </a:xfrm>
            <a:custGeom>
              <a:avLst/>
              <a:gdLst>
                <a:gd name="T0" fmla="*/ 250457782 w 101"/>
                <a:gd name="T1" fmla="*/ 163505346 h 20"/>
                <a:gd name="T2" fmla="*/ 0 w 101"/>
                <a:gd name="T3" fmla="*/ 0 h 20"/>
                <a:gd name="T4" fmla="*/ 0 w 101"/>
                <a:gd name="T5" fmla="*/ 10955007 h 20"/>
                <a:gd name="T6" fmla="*/ 250457782 w 101"/>
                <a:gd name="T7" fmla="*/ 174703191 h 20"/>
                <a:gd name="T8" fmla="*/ 506455337 w 101"/>
                <a:gd name="T9" fmla="*/ 10955007 h 20"/>
                <a:gd name="T10" fmla="*/ 499922145 w 101"/>
                <a:gd name="T11" fmla="*/ 0 h 20"/>
                <a:gd name="T12" fmla="*/ 250457782 w 101"/>
                <a:gd name="T13" fmla="*/ 1635053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20"/>
                <a:gd name="T23" fmla="*/ 101 w 101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20">
                  <a:moveTo>
                    <a:pt x="50" y="19"/>
                  </a:moveTo>
                  <a:cubicBezTo>
                    <a:pt x="23" y="19"/>
                    <a:pt x="1" y="1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2" y="20"/>
                    <a:pt x="50" y="20"/>
                  </a:cubicBezTo>
                  <a:cubicBezTo>
                    <a:pt x="78" y="20"/>
                    <a:pt x="101" y="11"/>
                    <a:pt x="101" y="1"/>
                  </a:cubicBezTo>
                  <a:cubicBezTo>
                    <a:pt x="101" y="0"/>
                    <a:pt x="100" y="0"/>
                    <a:pt x="100" y="0"/>
                  </a:cubicBezTo>
                  <a:cubicBezTo>
                    <a:pt x="100" y="10"/>
                    <a:pt x="78" y="19"/>
                    <a:pt x="50" y="19"/>
                  </a:cubicBezTo>
                  <a:close/>
                </a:path>
              </a:pathLst>
            </a:custGeom>
            <a:solidFill>
              <a:srgbClr val="135B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178" y="1570"/>
              <a:ext cx="101" cy="51"/>
            </a:xfrm>
            <a:prstGeom prst="ellipse">
              <a:avLst/>
            </a:prstGeom>
            <a:gradFill rotWithShape="1">
              <a:gsLst>
                <a:gs pos="0">
                  <a:srgbClr val="324C64"/>
                </a:gs>
                <a:gs pos="100000">
                  <a:srgbClr val="6BA5D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 sz="1800"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176" y="1494"/>
              <a:ext cx="105" cy="104"/>
            </a:xfrm>
            <a:prstGeom prst="ellipse">
              <a:avLst/>
            </a:prstGeom>
            <a:gradFill rotWithShape="1">
              <a:gsLst>
                <a:gs pos="0">
                  <a:srgbClr val="6BA5D9"/>
                </a:gs>
                <a:gs pos="100000">
                  <a:srgbClr val="5C8EB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 sz="1800"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145" y="1491"/>
              <a:ext cx="166" cy="302"/>
            </a:xfrm>
            <a:custGeom>
              <a:avLst/>
              <a:gdLst>
                <a:gd name="T0" fmla="*/ 608311244 w 105"/>
                <a:gd name="T1" fmla="*/ 400606875 h 191"/>
                <a:gd name="T2" fmla="*/ 467746253 w 105"/>
                <a:gd name="T3" fmla="*/ 296956208 h 191"/>
                <a:gd name="T4" fmla="*/ 477900771 w 105"/>
                <a:gd name="T5" fmla="*/ 303320481 h 191"/>
                <a:gd name="T6" fmla="*/ 477900771 w 105"/>
                <a:gd name="T7" fmla="*/ 309100664 h 191"/>
                <a:gd name="T8" fmla="*/ 479764523 w 105"/>
                <a:gd name="T9" fmla="*/ 103680241 h 191"/>
                <a:gd name="T10" fmla="*/ 308113415 w 105"/>
                <a:gd name="T11" fmla="*/ 0 h 191"/>
                <a:gd name="T12" fmla="*/ 131476970 w 105"/>
                <a:gd name="T13" fmla="*/ 103680241 h 191"/>
                <a:gd name="T14" fmla="*/ 139369689 w 105"/>
                <a:gd name="T15" fmla="*/ 309100664 h 191"/>
                <a:gd name="T16" fmla="*/ 139369689 w 105"/>
                <a:gd name="T17" fmla="*/ 303320481 h 191"/>
                <a:gd name="T18" fmla="*/ 146576402 w 105"/>
                <a:gd name="T19" fmla="*/ 296956208 h 191"/>
                <a:gd name="T20" fmla="*/ 12245829 w 105"/>
                <a:gd name="T21" fmla="*/ 420078160 h 191"/>
                <a:gd name="T22" fmla="*/ 30607343 w 105"/>
                <a:gd name="T23" fmla="*/ 488734938 h 191"/>
                <a:gd name="T24" fmla="*/ 40109800 w 105"/>
                <a:gd name="T25" fmla="*/ 557833629 h 191"/>
                <a:gd name="T26" fmla="*/ 88155523 w 105"/>
                <a:gd name="T27" fmla="*/ 768339970 h 191"/>
                <a:gd name="T28" fmla="*/ 131476970 w 105"/>
                <a:gd name="T29" fmla="*/ 980973606 h 191"/>
                <a:gd name="T30" fmla="*/ 151541552 w 105"/>
                <a:gd name="T31" fmla="*/ 1034037145 h 191"/>
                <a:gd name="T32" fmla="*/ 151541552 w 105"/>
                <a:gd name="T33" fmla="*/ 1034037145 h 191"/>
                <a:gd name="T34" fmla="*/ 162552869 w 105"/>
                <a:gd name="T35" fmla="*/ 1070536493 h 191"/>
                <a:gd name="T36" fmla="*/ 328614693 w 105"/>
                <a:gd name="T37" fmla="*/ 1102950045 h 191"/>
                <a:gd name="T38" fmla="*/ 462050982 w 105"/>
                <a:gd name="T39" fmla="*/ 1050211944 h 191"/>
                <a:gd name="T40" fmla="*/ 528390051 w 105"/>
                <a:gd name="T41" fmla="*/ 753148774 h 191"/>
                <a:gd name="T42" fmla="*/ 555933927 w 105"/>
                <a:gd name="T43" fmla="*/ 633420049 h 191"/>
                <a:gd name="T44" fmla="*/ 586151003 w 105"/>
                <a:gd name="T45" fmla="*/ 512876108 h 191"/>
                <a:gd name="T46" fmla="*/ 591145293 w 105"/>
                <a:gd name="T47" fmla="*/ 479595529 h 191"/>
                <a:gd name="T48" fmla="*/ 608311244 w 105"/>
                <a:gd name="T49" fmla="*/ 400606875 h 191"/>
                <a:gd name="T50" fmla="*/ 608311244 w 105"/>
                <a:gd name="T51" fmla="*/ 400606875 h 191"/>
                <a:gd name="T52" fmla="*/ 598808331 w 105"/>
                <a:gd name="T53" fmla="*/ 392383067 h 191"/>
                <a:gd name="T54" fmla="*/ 591145293 w 105"/>
                <a:gd name="T55" fmla="*/ 400606875 h 191"/>
                <a:gd name="T56" fmla="*/ 591145293 w 105"/>
                <a:gd name="T57" fmla="*/ 400606875 h 191"/>
                <a:gd name="T58" fmla="*/ 575157493 w 105"/>
                <a:gd name="T59" fmla="*/ 479595529 h 191"/>
                <a:gd name="T60" fmla="*/ 568105992 w 105"/>
                <a:gd name="T61" fmla="*/ 507808733 h 191"/>
                <a:gd name="T62" fmla="*/ 538332898 w 105"/>
                <a:gd name="T63" fmla="*/ 628537656 h 191"/>
                <a:gd name="T64" fmla="*/ 510602850 w 105"/>
                <a:gd name="T65" fmla="*/ 753148774 h 191"/>
                <a:gd name="T66" fmla="*/ 447425077 w 105"/>
                <a:gd name="T67" fmla="*/ 1050211944 h 191"/>
                <a:gd name="T68" fmla="*/ 328614693 w 105"/>
                <a:gd name="T69" fmla="*/ 1089952728 h 191"/>
                <a:gd name="T70" fmla="*/ 171418241 w 105"/>
                <a:gd name="T71" fmla="*/ 1059198753 h 191"/>
                <a:gd name="T72" fmla="*/ 168974013 w 105"/>
                <a:gd name="T73" fmla="*/ 1034037145 h 191"/>
                <a:gd name="T74" fmla="*/ 168974013 w 105"/>
                <a:gd name="T75" fmla="*/ 1031060432 h 191"/>
                <a:gd name="T76" fmla="*/ 151541552 w 105"/>
                <a:gd name="T77" fmla="*/ 970913334 h 191"/>
                <a:gd name="T78" fmla="*/ 102819624 w 105"/>
                <a:gd name="T79" fmla="*/ 761170600 h 191"/>
                <a:gd name="T80" fmla="*/ 58644438 w 105"/>
                <a:gd name="T81" fmla="*/ 557833629 h 191"/>
                <a:gd name="T82" fmla="*/ 40109800 w 105"/>
                <a:gd name="T83" fmla="*/ 488734938 h 191"/>
                <a:gd name="T84" fmla="*/ 30607343 w 105"/>
                <a:gd name="T85" fmla="*/ 412417595 h 191"/>
                <a:gd name="T86" fmla="*/ 151541552 w 105"/>
                <a:gd name="T87" fmla="*/ 312268229 h 191"/>
                <a:gd name="T88" fmla="*/ 158491670 w 105"/>
                <a:gd name="T89" fmla="*/ 309100664 h 191"/>
                <a:gd name="T90" fmla="*/ 151541552 w 105"/>
                <a:gd name="T91" fmla="*/ 303320481 h 191"/>
                <a:gd name="T92" fmla="*/ 151541552 w 105"/>
                <a:gd name="T93" fmla="*/ 118780591 h 191"/>
                <a:gd name="T94" fmla="*/ 308113415 w 105"/>
                <a:gd name="T95" fmla="*/ 19411599 h 191"/>
                <a:gd name="T96" fmla="*/ 467746253 w 105"/>
                <a:gd name="T97" fmla="*/ 118780591 h 191"/>
                <a:gd name="T98" fmla="*/ 462050982 w 105"/>
                <a:gd name="T99" fmla="*/ 303320481 h 191"/>
                <a:gd name="T100" fmla="*/ 462050982 w 105"/>
                <a:gd name="T101" fmla="*/ 309100664 h 191"/>
                <a:gd name="T102" fmla="*/ 467746253 w 105"/>
                <a:gd name="T103" fmla="*/ 312268229 h 191"/>
                <a:gd name="T104" fmla="*/ 591145293 w 105"/>
                <a:gd name="T105" fmla="*/ 400606875 h 191"/>
                <a:gd name="T106" fmla="*/ 591145293 w 105"/>
                <a:gd name="T107" fmla="*/ 400606875 h 191"/>
                <a:gd name="T108" fmla="*/ 598808331 w 105"/>
                <a:gd name="T109" fmla="*/ 409841811 h 191"/>
                <a:gd name="T110" fmla="*/ 608311244 w 105"/>
                <a:gd name="T111" fmla="*/ 400606875 h 1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"/>
                <a:gd name="T169" fmla="*/ 0 h 191"/>
                <a:gd name="T170" fmla="*/ 105 w 105"/>
                <a:gd name="T171" fmla="*/ 191 h 19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" h="191">
                  <a:moveTo>
                    <a:pt x="105" y="69"/>
                  </a:moveTo>
                  <a:cubicBezTo>
                    <a:pt x="105" y="61"/>
                    <a:pt x="97" y="55"/>
                    <a:pt x="81" y="51"/>
                  </a:cubicBezTo>
                  <a:cubicBezTo>
                    <a:pt x="82" y="51"/>
                    <a:pt x="82" y="52"/>
                    <a:pt x="82" y="52"/>
                  </a:cubicBezTo>
                  <a:cubicBezTo>
                    <a:pt x="83" y="52"/>
                    <a:pt x="83" y="53"/>
                    <a:pt x="82" y="53"/>
                  </a:cubicBezTo>
                  <a:cubicBezTo>
                    <a:pt x="89" y="43"/>
                    <a:pt x="89" y="30"/>
                    <a:pt x="83" y="18"/>
                  </a:cubicBezTo>
                  <a:cubicBezTo>
                    <a:pt x="77" y="7"/>
                    <a:pt x="66" y="0"/>
                    <a:pt x="53" y="0"/>
                  </a:cubicBezTo>
                  <a:cubicBezTo>
                    <a:pt x="40" y="0"/>
                    <a:pt x="29" y="7"/>
                    <a:pt x="23" y="18"/>
                  </a:cubicBezTo>
                  <a:cubicBezTo>
                    <a:pt x="17" y="30"/>
                    <a:pt x="17" y="43"/>
                    <a:pt x="24" y="53"/>
                  </a:cubicBezTo>
                  <a:cubicBezTo>
                    <a:pt x="24" y="53"/>
                    <a:pt x="24" y="52"/>
                    <a:pt x="24" y="52"/>
                  </a:cubicBezTo>
                  <a:cubicBezTo>
                    <a:pt x="24" y="52"/>
                    <a:pt x="24" y="51"/>
                    <a:pt x="25" y="51"/>
                  </a:cubicBezTo>
                  <a:cubicBezTo>
                    <a:pt x="3" y="57"/>
                    <a:pt x="0" y="66"/>
                    <a:pt x="2" y="72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23" y="168"/>
                    <a:pt x="23" y="168"/>
                    <a:pt x="23" y="16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80"/>
                    <a:pt x="27" y="182"/>
                    <a:pt x="28" y="184"/>
                  </a:cubicBezTo>
                  <a:cubicBezTo>
                    <a:pt x="34" y="189"/>
                    <a:pt x="43" y="191"/>
                    <a:pt x="57" y="190"/>
                  </a:cubicBezTo>
                  <a:cubicBezTo>
                    <a:pt x="63" y="190"/>
                    <a:pt x="78" y="189"/>
                    <a:pt x="80" y="180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86"/>
                    <a:pt x="102" y="84"/>
                    <a:pt x="102" y="82"/>
                  </a:cubicBezTo>
                  <a:cubicBezTo>
                    <a:pt x="104" y="78"/>
                    <a:pt x="105" y="73"/>
                    <a:pt x="10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68"/>
                    <a:pt x="104" y="67"/>
                    <a:pt x="103" y="67"/>
                  </a:cubicBezTo>
                  <a:cubicBezTo>
                    <a:pt x="103" y="67"/>
                    <a:pt x="102" y="68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72"/>
                    <a:pt x="101" y="77"/>
                    <a:pt x="99" y="82"/>
                  </a:cubicBezTo>
                  <a:cubicBezTo>
                    <a:pt x="99" y="84"/>
                    <a:pt x="98" y="86"/>
                    <a:pt x="98" y="87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3"/>
                    <a:pt x="72" y="186"/>
                    <a:pt x="57" y="187"/>
                  </a:cubicBezTo>
                  <a:cubicBezTo>
                    <a:pt x="44" y="188"/>
                    <a:pt x="35" y="186"/>
                    <a:pt x="30" y="182"/>
                  </a:cubicBezTo>
                  <a:cubicBezTo>
                    <a:pt x="29" y="181"/>
                    <a:pt x="29" y="179"/>
                    <a:pt x="29" y="178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3" y="62"/>
                    <a:pt x="15" y="57"/>
                    <a:pt x="26" y="54"/>
                  </a:cubicBezTo>
                  <a:cubicBezTo>
                    <a:pt x="26" y="54"/>
                    <a:pt x="26" y="54"/>
                    <a:pt x="27" y="53"/>
                  </a:cubicBezTo>
                  <a:cubicBezTo>
                    <a:pt x="27" y="53"/>
                    <a:pt x="27" y="52"/>
                    <a:pt x="26" y="52"/>
                  </a:cubicBezTo>
                  <a:cubicBezTo>
                    <a:pt x="20" y="42"/>
                    <a:pt x="20" y="30"/>
                    <a:pt x="26" y="20"/>
                  </a:cubicBezTo>
                  <a:cubicBezTo>
                    <a:pt x="31" y="9"/>
                    <a:pt x="42" y="3"/>
                    <a:pt x="53" y="3"/>
                  </a:cubicBezTo>
                  <a:cubicBezTo>
                    <a:pt x="65" y="3"/>
                    <a:pt x="75" y="9"/>
                    <a:pt x="81" y="20"/>
                  </a:cubicBezTo>
                  <a:cubicBezTo>
                    <a:pt x="86" y="30"/>
                    <a:pt x="86" y="42"/>
                    <a:pt x="80" y="52"/>
                  </a:cubicBezTo>
                  <a:cubicBezTo>
                    <a:pt x="79" y="52"/>
                    <a:pt x="79" y="53"/>
                    <a:pt x="80" y="53"/>
                  </a:cubicBezTo>
                  <a:cubicBezTo>
                    <a:pt x="80" y="54"/>
                    <a:pt x="80" y="54"/>
                    <a:pt x="81" y="54"/>
                  </a:cubicBezTo>
                  <a:cubicBezTo>
                    <a:pt x="95" y="58"/>
                    <a:pt x="102" y="63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9"/>
                    <a:pt x="103" y="70"/>
                    <a:pt x="103" y="70"/>
                  </a:cubicBezTo>
                  <a:cubicBezTo>
                    <a:pt x="104" y="70"/>
                    <a:pt x="105" y="69"/>
                    <a:pt x="105" y="69"/>
                  </a:cubicBez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770216"/>
            <a:ext cx="1500188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圆角矩形​​ 67"/>
          <p:cNvSpPr>
            <a:spLocks noChangeArrowheads="1"/>
          </p:cNvSpPr>
          <p:nvPr/>
        </p:nvSpPr>
        <p:spPr bwMode="auto">
          <a:xfrm>
            <a:off x="1417638" y="4452966"/>
            <a:ext cx="5572125" cy="1928812"/>
          </a:xfrm>
          <a:prstGeom prst="roundRect">
            <a:avLst>
              <a:gd name="adj" fmla="val 4884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sx="100999" sy="100999" algn="ctr" rotWithShape="0">
              <a:srgbClr val="000000">
                <a:alpha val="29999"/>
              </a:srgbClr>
            </a:outerShdw>
          </a:effectLst>
        </p:spPr>
        <p:txBody>
          <a:bodyPr/>
          <a:lstStyle/>
          <a:p>
            <a:pPr>
              <a:buClr>
                <a:srgbClr val="CC9900"/>
              </a:buClr>
              <a:buFont typeface="Wingdings" pitchFamily="2" charset="2"/>
              <a:buChar char="n"/>
              <a:defRPr/>
            </a:pPr>
            <a:endParaRPr lang="zh-CN" altLang="en-US" sz="1600" b="1">
              <a:ea typeface="宋体" pitchFamily="2" charset="-122"/>
            </a:endParaRPr>
          </a:p>
        </p:txBody>
      </p:sp>
      <p:pic>
        <p:nvPicPr>
          <p:cNvPr id="3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88" y="4810153"/>
            <a:ext cx="342900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直接连接符 39"/>
          <p:cNvCxnSpPr/>
          <p:nvPr/>
        </p:nvCxnSpPr>
        <p:spPr bwMode="auto">
          <a:xfrm flipV="1">
            <a:off x="2533650" y="5654703"/>
            <a:ext cx="823913" cy="298450"/>
          </a:xfrm>
          <a:prstGeom prst="line">
            <a:avLst/>
          </a:prstGeom>
          <a:ln w="25400">
            <a:solidFill>
              <a:srgbClr val="0033CC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 bwMode="auto">
          <a:xfrm flipV="1">
            <a:off x="1479550" y="5013353"/>
            <a:ext cx="1520825" cy="550863"/>
          </a:xfrm>
          <a:prstGeom prst="line">
            <a:avLst/>
          </a:prstGeom>
          <a:ln w="317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oup 3"/>
          <p:cNvGrpSpPr>
            <a:grpSpLocks/>
          </p:cNvGrpSpPr>
          <p:nvPr/>
        </p:nvGrpSpPr>
        <p:grpSpPr bwMode="auto">
          <a:xfrm>
            <a:off x="1785938" y="4595841"/>
            <a:ext cx="285750" cy="500062"/>
            <a:chOff x="145" y="1491"/>
            <a:chExt cx="166" cy="302"/>
          </a:xfrm>
        </p:grpSpPr>
        <p:sp>
          <p:nvSpPr>
            <p:cNvPr id="43" name="Freeform 4"/>
            <p:cNvSpPr>
              <a:spLocks/>
            </p:cNvSpPr>
            <p:nvPr/>
          </p:nvSpPr>
          <p:spPr bwMode="auto">
            <a:xfrm>
              <a:off x="150" y="1600"/>
              <a:ext cx="158" cy="190"/>
            </a:xfrm>
            <a:custGeom>
              <a:avLst/>
              <a:gdLst>
                <a:gd name="T0" fmla="*/ 283251696 w 100"/>
                <a:gd name="T1" fmla="*/ 732824038 h 120"/>
                <a:gd name="T2" fmla="*/ 431875905 w 100"/>
                <a:gd name="T3" fmla="*/ 679259657 h 120"/>
                <a:gd name="T4" fmla="*/ 568878902 w 100"/>
                <a:gd name="T5" fmla="*/ 0 h 120"/>
                <a:gd name="T6" fmla="*/ 0 w 100"/>
                <a:gd name="T7" fmla="*/ 0 h 120"/>
                <a:gd name="T8" fmla="*/ 144227766 w 100"/>
                <a:gd name="T9" fmla="*/ 679259657 h 120"/>
                <a:gd name="T10" fmla="*/ 283251696 w 100"/>
                <a:gd name="T11" fmla="*/ 732824038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"/>
                <a:gd name="T19" fmla="*/ 0 h 120"/>
                <a:gd name="T20" fmla="*/ 100 w 100"/>
                <a:gd name="T21" fmla="*/ 120 h 1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" h="120">
                  <a:moveTo>
                    <a:pt x="50" y="120"/>
                  </a:moveTo>
                  <a:cubicBezTo>
                    <a:pt x="63" y="120"/>
                    <a:pt x="74" y="116"/>
                    <a:pt x="76" y="111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111"/>
                    <a:pt x="25" y="111"/>
                    <a:pt x="25" y="111"/>
                  </a:cubicBezTo>
                  <a:cubicBezTo>
                    <a:pt x="26" y="116"/>
                    <a:pt x="37" y="120"/>
                    <a:pt x="50" y="120"/>
                  </a:cubicBezTo>
                </a:path>
              </a:pathLst>
            </a:custGeom>
            <a:gradFill rotWithShape="1">
              <a:gsLst>
                <a:gs pos="0">
                  <a:srgbClr val="2B588E"/>
                </a:gs>
                <a:gs pos="50000">
                  <a:srgbClr val="3874BA"/>
                </a:gs>
                <a:gs pos="100000">
                  <a:srgbClr val="2B588E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Oval 5"/>
            <p:cNvSpPr>
              <a:spLocks noChangeArrowheads="1"/>
            </p:cNvSpPr>
            <p:nvPr/>
          </p:nvSpPr>
          <p:spPr bwMode="auto">
            <a:xfrm>
              <a:off x="150" y="1569"/>
              <a:ext cx="159" cy="61"/>
            </a:xfrm>
            <a:prstGeom prst="ellipse">
              <a:avLst/>
            </a:prstGeom>
            <a:solidFill>
              <a:srgbClr val="6BA5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 sz="1800"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150" y="1598"/>
              <a:ext cx="159" cy="32"/>
            </a:xfrm>
            <a:custGeom>
              <a:avLst/>
              <a:gdLst>
                <a:gd name="T0" fmla="*/ 250457782 w 101"/>
                <a:gd name="T1" fmla="*/ 163505346 h 20"/>
                <a:gd name="T2" fmla="*/ 0 w 101"/>
                <a:gd name="T3" fmla="*/ 0 h 20"/>
                <a:gd name="T4" fmla="*/ 0 w 101"/>
                <a:gd name="T5" fmla="*/ 10955007 h 20"/>
                <a:gd name="T6" fmla="*/ 250457782 w 101"/>
                <a:gd name="T7" fmla="*/ 174703191 h 20"/>
                <a:gd name="T8" fmla="*/ 506455337 w 101"/>
                <a:gd name="T9" fmla="*/ 10955007 h 20"/>
                <a:gd name="T10" fmla="*/ 499922145 w 101"/>
                <a:gd name="T11" fmla="*/ 0 h 20"/>
                <a:gd name="T12" fmla="*/ 250457782 w 101"/>
                <a:gd name="T13" fmla="*/ 163505346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1"/>
                <a:gd name="T22" fmla="*/ 0 h 20"/>
                <a:gd name="T23" fmla="*/ 101 w 101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1" h="20">
                  <a:moveTo>
                    <a:pt x="50" y="19"/>
                  </a:moveTo>
                  <a:cubicBezTo>
                    <a:pt x="23" y="19"/>
                    <a:pt x="1" y="1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1"/>
                    <a:pt x="22" y="20"/>
                    <a:pt x="50" y="20"/>
                  </a:cubicBezTo>
                  <a:cubicBezTo>
                    <a:pt x="78" y="20"/>
                    <a:pt x="101" y="11"/>
                    <a:pt x="101" y="1"/>
                  </a:cubicBezTo>
                  <a:cubicBezTo>
                    <a:pt x="101" y="0"/>
                    <a:pt x="100" y="0"/>
                    <a:pt x="100" y="0"/>
                  </a:cubicBezTo>
                  <a:cubicBezTo>
                    <a:pt x="100" y="10"/>
                    <a:pt x="78" y="19"/>
                    <a:pt x="50" y="19"/>
                  </a:cubicBezTo>
                  <a:close/>
                </a:path>
              </a:pathLst>
            </a:custGeom>
            <a:solidFill>
              <a:srgbClr val="135BA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Oval 7"/>
            <p:cNvSpPr>
              <a:spLocks noChangeArrowheads="1"/>
            </p:cNvSpPr>
            <p:nvPr/>
          </p:nvSpPr>
          <p:spPr bwMode="auto">
            <a:xfrm>
              <a:off x="178" y="1570"/>
              <a:ext cx="101" cy="51"/>
            </a:xfrm>
            <a:prstGeom prst="ellipse">
              <a:avLst/>
            </a:prstGeom>
            <a:gradFill rotWithShape="1">
              <a:gsLst>
                <a:gs pos="0">
                  <a:srgbClr val="324C64"/>
                </a:gs>
                <a:gs pos="100000">
                  <a:srgbClr val="6BA5D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 sz="1800"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176" y="1494"/>
              <a:ext cx="105" cy="104"/>
            </a:xfrm>
            <a:prstGeom prst="ellipse">
              <a:avLst/>
            </a:prstGeom>
            <a:gradFill rotWithShape="1">
              <a:gsLst>
                <a:gs pos="0">
                  <a:srgbClr val="6BA5D9"/>
                </a:gs>
                <a:gs pos="100000">
                  <a:srgbClr val="5C8EB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zh-CN" sz="1800"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auto">
            <a:xfrm>
              <a:off x="145" y="1491"/>
              <a:ext cx="166" cy="302"/>
            </a:xfrm>
            <a:custGeom>
              <a:avLst/>
              <a:gdLst>
                <a:gd name="T0" fmla="*/ 608311244 w 105"/>
                <a:gd name="T1" fmla="*/ 400606875 h 191"/>
                <a:gd name="T2" fmla="*/ 467746253 w 105"/>
                <a:gd name="T3" fmla="*/ 296956208 h 191"/>
                <a:gd name="T4" fmla="*/ 477900771 w 105"/>
                <a:gd name="T5" fmla="*/ 303320481 h 191"/>
                <a:gd name="T6" fmla="*/ 477900771 w 105"/>
                <a:gd name="T7" fmla="*/ 309100664 h 191"/>
                <a:gd name="T8" fmla="*/ 479764523 w 105"/>
                <a:gd name="T9" fmla="*/ 103680241 h 191"/>
                <a:gd name="T10" fmla="*/ 308113415 w 105"/>
                <a:gd name="T11" fmla="*/ 0 h 191"/>
                <a:gd name="T12" fmla="*/ 131476970 w 105"/>
                <a:gd name="T13" fmla="*/ 103680241 h 191"/>
                <a:gd name="T14" fmla="*/ 139369689 w 105"/>
                <a:gd name="T15" fmla="*/ 309100664 h 191"/>
                <a:gd name="T16" fmla="*/ 139369689 w 105"/>
                <a:gd name="T17" fmla="*/ 303320481 h 191"/>
                <a:gd name="T18" fmla="*/ 146576402 w 105"/>
                <a:gd name="T19" fmla="*/ 296956208 h 191"/>
                <a:gd name="T20" fmla="*/ 12245829 w 105"/>
                <a:gd name="T21" fmla="*/ 420078160 h 191"/>
                <a:gd name="T22" fmla="*/ 30607343 w 105"/>
                <a:gd name="T23" fmla="*/ 488734938 h 191"/>
                <a:gd name="T24" fmla="*/ 40109800 w 105"/>
                <a:gd name="T25" fmla="*/ 557833629 h 191"/>
                <a:gd name="T26" fmla="*/ 88155523 w 105"/>
                <a:gd name="T27" fmla="*/ 768339970 h 191"/>
                <a:gd name="T28" fmla="*/ 131476970 w 105"/>
                <a:gd name="T29" fmla="*/ 980973606 h 191"/>
                <a:gd name="T30" fmla="*/ 151541552 w 105"/>
                <a:gd name="T31" fmla="*/ 1034037145 h 191"/>
                <a:gd name="T32" fmla="*/ 151541552 w 105"/>
                <a:gd name="T33" fmla="*/ 1034037145 h 191"/>
                <a:gd name="T34" fmla="*/ 162552869 w 105"/>
                <a:gd name="T35" fmla="*/ 1070536493 h 191"/>
                <a:gd name="T36" fmla="*/ 328614693 w 105"/>
                <a:gd name="T37" fmla="*/ 1102950045 h 191"/>
                <a:gd name="T38" fmla="*/ 462050982 w 105"/>
                <a:gd name="T39" fmla="*/ 1050211944 h 191"/>
                <a:gd name="T40" fmla="*/ 528390051 w 105"/>
                <a:gd name="T41" fmla="*/ 753148774 h 191"/>
                <a:gd name="T42" fmla="*/ 555933927 w 105"/>
                <a:gd name="T43" fmla="*/ 633420049 h 191"/>
                <a:gd name="T44" fmla="*/ 586151003 w 105"/>
                <a:gd name="T45" fmla="*/ 512876108 h 191"/>
                <a:gd name="T46" fmla="*/ 591145293 w 105"/>
                <a:gd name="T47" fmla="*/ 479595529 h 191"/>
                <a:gd name="T48" fmla="*/ 608311244 w 105"/>
                <a:gd name="T49" fmla="*/ 400606875 h 191"/>
                <a:gd name="T50" fmla="*/ 608311244 w 105"/>
                <a:gd name="T51" fmla="*/ 400606875 h 191"/>
                <a:gd name="T52" fmla="*/ 598808331 w 105"/>
                <a:gd name="T53" fmla="*/ 392383067 h 191"/>
                <a:gd name="T54" fmla="*/ 591145293 w 105"/>
                <a:gd name="T55" fmla="*/ 400606875 h 191"/>
                <a:gd name="T56" fmla="*/ 591145293 w 105"/>
                <a:gd name="T57" fmla="*/ 400606875 h 191"/>
                <a:gd name="T58" fmla="*/ 575157493 w 105"/>
                <a:gd name="T59" fmla="*/ 479595529 h 191"/>
                <a:gd name="T60" fmla="*/ 568105992 w 105"/>
                <a:gd name="T61" fmla="*/ 507808733 h 191"/>
                <a:gd name="T62" fmla="*/ 538332898 w 105"/>
                <a:gd name="T63" fmla="*/ 628537656 h 191"/>
                <a:gd name="T64" fmla="*/ 510602850 w 105"/>
                <a:gd name="T65" fmla="*/ 753148774 h 191"/>
                <a:gd name="T66" fmla="*/ 447425077 w 105"/>
                <a:gd name="T67" fmla="*/ 1050211944 h 191"/>
                <a:gd name="T68" fmla="*/ 328614693 w 105"/>
                <a:gd name="T69" fmla="*/ 1089952728 h 191"/>
                <a:gd name="T70" fmla="*/ 171418241 w 105"/>
                <a:gd name="T71" fmla="*/ 1059198753 h 191"/>
                <a:gd name="T72" fmla="*/ 168974013 w 105"/>
                <a:gd name="T73" fmla="*/ 1034037145 h 191"/>
                <a:gd name="T74" fmla="*/ 168974013 w 105"/>
                <a:gd name="T75" fmla="*/ 1031060432 h 191"/>
                <a:gd name="T76" fmla="*/ 151541552 w 105"/>
                <a:gd name="T77" fmla="*/ 970913334 h 191"/>
                <a:gd name="T78" fmla="*/ 102819624 w 105"/>
                <a:gd name="T79" fmla="*/ 761170600 h 191"/>
                <a:gd name="T80" fmla="*/ 58644438 w 105"/>
                <a:gd name="T81" fmla="*/ 557833629 h 191"/>
                <a:gd name="T82" fmla="*/ 40109800 w 105"/>
                <a:gd name="T83" fmla="*/ 488734938 h 191"/>
                <a:gd name="T84" fmla="*/ 30607343 w 105"/>
                <a:gd name="T85" fmla="*/ 412417595 h 191"/>
                <a:gd name="T86" fmla="*/ 151541552 w 105"/>
                <a:gd name="T87" fmla="*/ 312268229 h 191"/>
                <a:gd name="T88" fmla="*/ 158491670 w 105"/>
                <a:gd name="T89" fmla="*/ 309100664 h 191"/>
                <a:gd name="T90" fmla="*/ 151541552 w 105"/>
                <a:gd name="T91" fmla="*/ 303320481 h 191"/>
                <a:gd name="T92" fmla="*/ 151541552 w 105"/>
                <a:gd name="T93" fmla="*/ 118780591 h 191"/>
                <a:gd name="T94" fmla="*/ 308113415 w 105"/>
                <a:gd name="T95" fmla="*/ 19411599 h 191"/>
                <a:gd name="T96" fmla="*/ 467746253 w 105"/>
                <a:gd name="T97" fmla="*/ 118780591 h 191"/>
                <a:gd name="T98" fmla="*/ 462050982 w 105"/>
                <a:gd name="T99" fmla="*/ 303320481 h 191"/>
                <a:gd name="T100" fmla="*/ 462050982 w 105"/>
                <a:gd name="T101" fmla="*/ 309100664 h 191"/>
                <a:gd name="T102" fmla="*/ 467746253 w 105"/>
                <a:gd name="T103" fmla="*/ 312268229 h 191"/>
                <a:gd name="T104" fmla="*/ 591145293 w 105"/>
                <a:gd name="T105" fmla="*/ 400606875 h 191"/>
                <a:gd name="T106" fmla="*/ 591145293 w 105"/>
                <a:gd name="T107" fmla="*/ 400606875 h 191"/>
                <a:gd name="T108" fmla="*/ 598808331 w 105"/>
                <a:gd name="T109" fmla="*/ 409841811 h 191"/>
                <a:gd name="T110" fmla="*/ 608311244 w 105"/>
                <a:gd name="T111" fmla="*/ 400606875 h 1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5"/>
                <a:gd name="T169" fmla="*/ 0 h 191"/>
                <a:gd name="T170" fmla="*/ 105 w 105"/>
                <a:gd name="T171" fmla="*/ 191 h 19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5" h="191">
                  <a:moveTo>
                    <a:pt x="105" y="69"/>
                  </a:moveTo>
                  <a:cubicBezTo>
                    <a:pt x="105" y="61"/>
                    <a:pt x="97" y="55"/>
                    <a:pt x="81" y="51"/>
                  </a:cubicBezTo>
                  <a:cubicBezTo>
                    <a:pt x="82" y="51"/>
                    <a:pt x="82" y="52"/>
                    <a:pt x="82" y="52"/>
                  </a:cubicBezTo>
                  <a:cubicBezTo>
                    <a:pt x="83" y="52"/>
                    <a:pt x="83" y="53"/>
                    <a:pt x="82" y="53"/>
                  </a:cubicBezTo>
                  <a:cubicBezTo>
                    <a:pt x="89" y="43"/>
                    <a:pt x="89" y="30"/>
                    <a:pt x="83" y="18"/>
                  </a:cubicBezTo>
                  <a:cubicBezTo>
                    <a:pt x="77" y="7"/>
                    <a:pt x="66" y="0"/>
                    <a:pt x="53" y="0"/>
                  </a:cubicBezTo>
                  <a:cubicBezTo>
                    <a:pt x="40" y="0"/>
                    <a:pt x="29" y="7"/>
                    <a:pt x="23" y="18"/>
                  </a:cubicBezTo>
                  <a:cubicBezTo>
                    <a:pt x="17" y="30"/>
                    <a:pt x="17" y="43"/>
                    <a:pt x="24" y="53"/>
                  </a:cubicBezTo>
                  <a:cubicBezTo>
                    <a:pt x="24" y="53"/>
                    <a:pt x="24" y="52"/>
                    <a:pt x="24" y="52"/>
                  </a:cubicBezTo>
                  <a:cubicBezTo>
                    <a:pt x="24" y="52"/>
                    <a:pt x="24" y="51"/>
                    <a:pt x="25" y="51"/>
                  </a:cubicBezTo>
                  <a:cubicBezTo>
                    <a:pt x="3" y="57"/>
                    <a:pt x="0" y="66"/>
                    <a:pt x="2" y="72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96"/>
                    <a:pt x="7" y="96"/>
                    <a:pt x="7" y="96"/>
                  </a:cubicBezTo>
                  <a:cubicBezTo>
                    <a:pt x="15" y="132"/>
                    <a:pt x="15" y="132"/>
                    <a:pt x="15" y="132"/>
                  </a:cubicBezTo>
                  <a:cubicBezTo>
                    <a:pt x="23" y="168"/>
                    <a:pt x="23" y="168"/>
                    <a:pt x="23" y="16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78"/>
                    <a:pt x="26" y="178"/>
                    <a:pt x="26" y="178"/>
                  </a:cubicBezTo>
                  <a:cubicBezTo>
                    <a:pt x="26" y="180"/>
                    <a:pt x="27" y="182"/>
                    <a:pt x="28" y="184"/>
                  </a:cubicBezTo>
                  <a:cubicBezTo>
                    <a:pt x="34" y="189"/>
                    <a:pt x="43" y="191"/>
                    <a:pt x="57" y="190"/>
                  </a:cubicBezTo>
                  <a:cubicBezTo>
                    <a:pt x="63" y="190"/>
                    <a:pt x="78" y="189"/>
                    <a:pt x="80" y="180"/>
                  </a:cubicBezTo>
                  <a:cubicBezTo>
                    <a:pt x="91" y="129"/>
                    <a:pt x="91" y="129"/>
                    <a:pt x="91" y="129"/>
                  </a:cubicBezTo>
                  <a:cubicBezTo>
                    <a:pt x="96" y="109"/>
                    <a:pt x="96" y="109"/>
                    <a:pt x="96" y="109"/>
                  </a:cubicBezTo>
                  <a:cubicBezTo>
                    <a:pt x="101" y="88"/>
                    <a:pt x="101" y="88"/>
                    <a:pt x="101" y="88"/>
                  </a:cubicBezTo>
                  <a:cubicBezTo>
                    <a:pt x="101" y="86"/>
                    <a:pt x="102" y="84"/>
                    <a:pt x="102" y="82"/>
                  </a:cubicBezTo>
                  <a:cubicBezTo>
                    <a:pt x="104" y="78"/>
                    <a:pt x="105" y="73"/>
                    <a:pt x="105" y="6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05" y="68"/>
                    <a:pt x="104" y="67"/>
                    <a:pt x="103" y="67"/>
                  </a:cubicBezTo>
                  <a:cubicBezTo>
                    <a:pt x="103" y="67"/>
                    <a:pt x="102" y="68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72"/>
                    <a:pt x="101" y="77"/>
                    <a:pt x="99" y="82"/>
                  </a:cubicBezTo>
                  <a:cubicBezTo>
                    <a:pt x="99" y="84"/>
                    <a:pt x="98" y="86"/>
                    <a:pt x="98" y="87"/>
                  </a:cubicBezTo>
                  <a:cubicBezTo>
                    <a:pt x="93" y="108"/>
                    <a:pt x="93" y="108"/>
                    <a:pt x="93" y="108"/>
                  </a:cubicBezTo>
                  <a:cubicBezTo>
                    <a:pt x="88" y="129"/>
                    <a:pt x="88" y="129"/>
                    <a:pt x="88" y="129"/>
                  </a:cubicBezTo>
                  <a:cubicBezTo>
                    <a:pt x="77" y="180"/>
                    <a:pt x="77" y="180"/>
                    <a:pt x="77" y="180"/>
                  </a:cubicBezTo>
                  <a:cubicBezTo>
                    <a:pt x="76" y="183"/>
                    <a:pt x="72" y="186"/>
                    <a:pt x="57" y="187"/>
                  </a:cubicBezTo>
                  <a:cubicBezTo>
                    <a:pt x="44" y="188"/>
                    <a:pt x="35" y="186"/>
                    <a:pt x="30" y="182"/>
                  </a:cubicBezTo>
                  <a:cubicBezTo>
                    <a:pt x="29" y="181"/>
                    <a:pt x="29" y="179"/>
                    <a:pt x="29" y="178"/>
                  </a:cubicBezTo>
                  <a:cubicBezTo>
                    <a:pt x="29" y="177"/>
                    <a:pt x="29" y="177"/>
                    <a:pt x="29" y="177"/>
                  </a:cubicBezTo>
                  <a:cubicBezTo>
                    <a:pt x="26" y="167"/>
                    <a:pt x="26" y="167"/>
                    <a:pt x="26" y="167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3" y="62"/>
                    <a:pt x="15" y="57"/>
                    <a:pt x="26" y="54"/>
                  </a:cubicBezTo>
                  <a:cubicBezTo>
                    <a:pt x="26" y="54"/>
                    <a:pt x="26" y="54"/>
                    <a:pt x="27" y="53"/>
                  </a:cubicBezTo>
                  <a:cubicBezTo>
                    <a:pt x="27" y="53"/>
                    <a:pt x="27" y="52"/>
                    <a:pt x="26" y="52"/>
                  </a:cubicBezTo>
                  <a:cubicBezTo>
                    <a:pt x="20" y="42"/>
                    <a:pt x="20" y="30"/>
                    <a:pt x="26" y="20"/>
                  </a:cubicBezTo>
                  <a:cubicBezTo>
                    <a:pt x="31" y="9"/>
                    <a:pt x="42" y="3"/>
                    <a:pt x="53" y="3"/>
                  </a:cubicBezTo>
                  <a:cubicBezTo>
                    <a:pt x="65" y="3"/>
                    <a:pt x="75" y="9"/>
                    <a:pt x="81" y="20"/>
                  </a:cubicBezTo>
                  <a:cubicBezTo>
                    <a:pt x="86" y="30"/>
                    <a:pt x="86" y="42"/>
                    <a:pt x="80" y="52"/>
                  </a:cubicBezTo>
                  <a:cubicBezTo>
                    <a:pt x="79" y="52"/>
                    <a:pt x="79" y="53"/>
                    <a:pt x="80" y="53"/>
                  </a:cubicBezTo>
                  <a:cubicBezTo>
                    <a:pt x="80" y="54"/>
                    <a:pt x="80" y="54"/>
                    <a:pt x="81" y="54"/>
                  </a:cubicBezTo>
                  <a:cubicBezTo>
                    <a:pt x="95" y="58"/>
                    <a:pt x="102" y="63"/>
                    <a:pt x="102" y="69"/>
                  </a:cubicBezTo>
                  <a:cubicBezTo>
                    <a:pt x="102" y="69"/>
                    <a:pt x="102" y="69"/>
                    <a:pt x="102" y="69"/>
                  </a:cubicBezTo>
                  <a:cubicBezTo>
                    <a:pt x="102" y="69"/>
                    <a:pt x="103" y="70"/>
                    <a:pt x="103" y="70"/>
                  </a:cubicBezTo>
                  <a:cubicBezTo>
                    <a:pt x="104" y="70"/>
                    <a:pt x="105" y="69"/>
                    <a:pt x="105" y="69"/>
                  </a:cubicBezTo>
                  <a:close/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cxnSp>
        <p:nvCxnSpPr>
          <p:cNvPr id="49" name="直接连接符 48"/>
          <p:cNvCxnSpPr/>
          <p:nvPr/>
        </p:nvCxnSpPr>
        <p:spPr bwMode="auto">
          <a:xfrm>
            <a:off x="1506538" y="5562628"/>
            <a:ext cx="525462" cy="247650"/>
          </a:xfrm>
          <a:prstGeom prst="line">
            <a:avLst/>
          </a:prstGeom>
          <a:ln w="317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 bwMode="auto">
          <a:xfrm>
            <a:off x="2000250" y="5024466"/>
            <a:ext cx="428625" cy="201612"/>
          </a:xfrm>
          <a:prstGeom prst="line">
            <a:avLst/>
          </a:prstGeom>
          <a:ln w="317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3863" y="5667403"/>
            <a:ext cx="150018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81225" y="2581303"/>
            <a:ext cx="619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3925" y="5556278"/>
            <a:ext cx="420688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圆角矩形 152"/>
          <p:cNvSpPr>
            <a:spLocks noChangeArrowheads="1"/>
          </p:cNvSpPr>
          <p:nvPr/>
        </p:nvSpPr>
        <p:spPr bwMode="auto">
          <a:xfrm>
            <a:off x="7143750" y="4451378"/>
            <a:ext cx="1714500" cy="1930400"/>
          </a:xfrm>
          <a:prstGeom prst="roundRect">
            <a:avLst>
              <a:gd name="adj" fmla="val 5722"/>
            </a:avLst>
          </a:pr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600" b="1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56" name="Picture 146" descr="pic5.2.png"/>
          <p:cNvPicPr preferRelativeResize="0"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3300" y="2211416"/>
            <a:ext cx="357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146" descr="pic5.2.png"/>
          <p:cNvPicPr preferRelativeResize="0"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40363" y="1925666"/>
            <a:ext cx="357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146" descr="pic5.2.png"/>
          <p:cNvPicPr preferRelativeResize="0"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7425" y="1639916"/>
            <a:ext cx="357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146" descr="pic5.2.png"/>
          <p:cNvPicPr preferRelativeResize="0"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08588" y="2425728"/>
            <a:ext cx="357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46" descr="pic5.2.png"/>
          <p:cNvPicPr preferRelativeResize="0"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65650" y="2139978"/>
            <a:ext cx="357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46" descr="pic5.2.png"/>
          <p:cNvPicPr preferRelativeResize="0"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22713" y="1854228"/>
            <a:ext cx="357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" name="直接连接符 61"/>
          <p:cNvCxnSpPr/>
          <p:nvPr/>
        </p:nvCxnSpPr>
        <p:spPr bwMode="auto">
          <a:xfrm>
            <a:off x="3571875" y="1912966"/>
            <a:ext cx="285750" cy="134937"/>
          </a:xfrm>
          <a:prstGeom prst="line">
            <a:avLst/>
          </a:prstGeom>
          <a:ln w="317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Picture 165" descr="pic6.png"/>
          <p:cNvPicPr preferRelativeResize="0"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25" y="3186141"/>
            <a:ext cx="2143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14" descr="C:\Documents and Settings\huawei\桌面\Office2010IconPack\Microsoft_Office_2010_IconPack_by_NhatPG\PNGs\Microsoft Excel 2010\Exce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82838" y="3182966"/>
            <a:ext cx="268287" cy="450850"/>
          </a:xfrm>
          <a:prstGeom prst="rect">
            <a:avLst/>
          </a:prstGeom>
          <a:noFill/>
        </p:spPr>
      </p:pic>
      <p:pic>
        <p:nvPicPr>
          <p:cNvPr id="65" name="Picture 15" descr="C:\Documents and Settings\huawei\桌面\Office2010IconPack\Microsoft_Office_2010_IconPack_by_NhatPG\PNGs\Microsoft Outlook 2010\Outloo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20900" y="3195666"/>
            <a:ext cx="261938" cy="438150"/>
          </a:xfrm>
          <a:prstGeom prst="rect">
            <a:avLst/>
          </a:prstGeom>
          <a:noFill/>
        </p:spPr>
      </p:pic>
      <p:pic>
        <p:nvPicPr>
          <p:cNvPr id="66" name="Picture 16" descr="C:\Documents and Settings\huawei\桌面\Office2010IconPack\Microsoft_Office_2010_IconPack_by_NhatPG\PNGs\Microsoft Word 2010\Word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35150" y="3176616"/>
            <a:ext cx="261938" cy="450850"/>
          </a:xfrm>
          <a:prstGeom prst="rect">
            <a:avLst/>
          </a:prstGeom>
          <a:noFill/>
        </p:spPr>
      </p:pic>
      <p:grpSp>
        <p:nvGrpSpPr>
          <p:cNvPr id="67" name="Group 134"/>
          <p:cNvGrpSpPr>
            <a:grpSpLocks/>
          </p:cNvGrpSpPr>
          <p:nvPr/>
        </p:nvGrpSpPr>
        <p:grpSpPr bwMode="auto">
          <a:xfrm>
            <a:off x="2689225" y="3173441"/>
            <a:ext cx="357188" cy="214312"/>
            <a:chOff x="8854282" y="3193258"/>
            <a:chExt cx="649288" cy="400048"/>
          </a:xfrm>
        </p:grpSpPr>
        <p:pic>
          <p:nvPicPr>
            <p:cNvPr id="68" name="Picture 151" descr="pic3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237664" y="3193258"/>
              <a:ext cx="265906" cy="400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152" descr="pic3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049545" y="3193258"/>
              <a:ext cx="265906" cy="400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Picture 153" descr="pic3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854282" y="3193258"/>
              <a:ext cx="265906" cy="400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69025" y="4497416"/>
            <a:ext cx="825500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2" name="Picture 165" descr="pic6.png"/>
          <p:cNvPicPr preferRelativeResize="0">
            <a:picLocks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27363" y="5148291"/>
            <a:ext cx="285750" cy="285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Picture 14" descr="C:\Documents and Settings\huawei\桌面\Office2010IconPack\Microsoft_Office_2010_IconPack_by_NhatPG\PNGs\Microsoft Excel 2010\Excel.pn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3985402" y="5551660"/>
            <a:ext cx="299580" cy="285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4" name="Picture 15" descr="C:\Documents and Settings\huawei\桌面\Office2010IconPack\Microsoft_Office_2010_IconPack_by_NhatPG\PNGs\Microsoft Outlook 2010\Outlook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670300" y="5395941"/>
            <a:ext cx="347663" cy="609600"/>
          </a:xfrm>
          <a:prstGeom prst="rect">
            <a:avLst/>
          </a:prstGeom>
          <a:noFill/>
        </p:spPr>
      </p:pic>
      <p:pic>
        <p:nvPicPr>
          <p:cNvPr id="75" name="Picture 16" descr="C:\Documents and Settings\huawei\桌面\Office2010IconPack\Microsoft_Office_2010_IconPack_by_NhatPG\PNGs\Microsoft Word 2010\Word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346450" y="5286403"/>
            <a:ext cx="347663" cy="609600"/>
          </a:xfrm>
          <a:prstGeom prst="rect">
            <a:avLst/>
          </a:prstGeom>
          <a:noFill/>
        </p:spPr>
      </p:pic>
      <p:grpSp>
        <p:nvGrpSpPr>
          <p:cNvPr id="76" name="Group 134"/>
          <p:cNvGrpSpPr>
            <a:grpSpLocks/>
          </p:cNvGrpSpPr>
          <p:nvPr/>
        </p:nvGrpSpPr>
        <p:grpSpPr bwMode="auto">
          <a:xfrm>
            <a:off x="4357688" y="5732491"/>
            <a:ext cx="500062" cy="357187"/>
            <a:chOff x="8854282" y="3193258"/>
            <a:chExt cx="649288" cy="400048"/>
          </a:xfrm>
        </p:grpSpPr>
        <p:pic>
          <p:nvPicPr>
            <p:cNvPr id="77" name="Picture 151" descr="pic3.png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9237664" y="3193258"/>
              <a:ext cx="265906" cy="400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52" descr="pic3.png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9049545" y="3193258"/>
              <a:ext cx="265906" cy="400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153" descr="pic3.png"/>
            <p:cNvPicPr>
              <a:picLocks noChangeAspect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8854282" y="3193258"/>
              <a:ext cx="265906" cy="400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80" name="直接连接符 204"/>
          <p:cNvCxnSpPr>
            <a:cxnSpLocks noChangeShapeType="1"/>
          </p:cNvCxnSpPr>
          <p:nvPr/>
        </p:nvCxnSpPr>
        <p:spPr bwMode="auto">
          <a:xfrm>
            <a:off x="3351213" y="5094316"/>
            <a:ext cx="2071687" cy="9286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81" name="Picture 146" descr="pic5.2.png"/>
          <p:cNvPicPr preferRelativeResize="0"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9600" y="5478491"/>
            <a:ext cx="357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46" descr="pic5.2.png"/>
          <p:cNvPicPr preferRelativeResize="0"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13" y="5608666"/>
            <a:ext cx="357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53" descr="pic3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929063" y="4699028"/>
            <a:ext cx="285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153" descr="pic3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500563" y="4991128"/>
            <a:ext cx="285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53" descr="pic3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072063" y="5270528"/>
            <a:ext cx="285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矩形 85"/>
          <p:cNvSpPr/>
          <p:nvPr/>
        </p:nvSpPr>
        <p:spPr>
          <a:xfrm>
            <a:off x="7164388" y="4535516"/>
            <a:ext cx="157162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zh-CN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细黑" pitchFamily="2" charset="-122"/>
                <a:ea typeface="华文细黑" pitchFamily="2" charset="-122"/>
              </a:rPr>
              <a:t> 节约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细黑" pitchFamily="2" charset="-122"/>
                <a:ea typeface="华文细黑" pitchFamily="2" charset="-122"/>
              </a:rPr>
              <a:t>IT</a:t>
            </a:r>
            <a:r>
              <a:rPr lang="zh-CN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细黑" pitchFamily="2" charset="-122"/>
                <a:ea typeface="华文细黑" pitchFamily="2" charset="-122"/>
              </a:rPr>
              <a:t>运营成本、提高</a:t>
            </a: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细黑" pitchFamily="2" charset="-122"/>
                <a:ea typeface="华文细黑" pitchFamily="2" charset="-122"/>
              </a:rPr>
              <a:t>IT</a:t>
            </a:r>
            <a:r>
              <a:rPr lang="zh-CN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细黑" pitchFamily="2" charset="-122"/>
                <a:ea typeface="华文细黑" pitchFamily="2" charset="-122"/>
              </a:rPr>
              <a:t>效率</a:t>
            </a:r>
          </a:p>
        </p:txBody>
      </p:sp>
      <p:sp>
        <p:nvSpPr>
          <p:cNvPr id="87" name="矩形 86"/>
          <p:cNvSpPr/>
          <p:nvPr/>
        </p:nvSpPr>
        <p:spPr>
          <a:xfrm>
            <a:off x="7143750" y="5291166"/>
            <a:ext cx="1643063" cy="10604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细黑" pitchFamily="2" charset="-122"/>
                <a:ea typeface="华文细黑" pitchFamily="2" charset="-122"/>
              </a:rPr>
              <a:t>规避风险、满足办公移动性等</a:t>
            </a:r>
            <a:r>
              <a:rPr lang="zh-CN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细黑" pitchFamily="2" charset="-122"/>
                <a:ea typeface="华文细黑" pitchFamily="2" charset="-122"/>
              </a:rPr>
              <a:t>所有办公场景</a:t>
            </a:r>
          </a:p>
        </p:txBody>
      </p:sp>
      <p:pic>
        <p:nvPicPr>
          <p:cNvPr id="88" name="Picture 146" descr="pic5.2.png"/>
          <p:cNvPicPr preferRelativeResize="0"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94275" y="5835678"/>
            <a:ext cx="3571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Picture 146" descr="pic5.2.png"/>
          <p:cNvPicPr preferRelativeResize="0"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08588" y="5953153"/>
            <a:ext cx="3571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0" name="直接连接符 89"/>
          <p:cNvCxnSpPr/>
          <p:nvPr/>
        </p:nvCxnSpPr>
        <p:spPr bwMode="auto">
          <a:xfrm>
            <a:off x="2987675" y="5008591"/>
            <a:ext cx="214313" cy="100012"/>
          </a:xfrm>
          <a:prstGeom prst="line">
            <a:avLst/>
          </a:prstGeom>
          <a:ln w="31750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下箭头 223"/>
          <p:cNvSpPr>
            <a:spLocks noChangeArrowheads="1"/>
          </p:cNvSpPr>
          <p:nvPr/>
        </p:nvSpPr>
        <p:spPr bwMode="auto">
          <a:xfrm>
            <a:off x="3571875" y="3556028"/>
            <a:ext cx="1785938" cy="8572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9D9D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defTabSz="801688">
              <a:buClr>
                <a:srgbClr val="CC9900"/>
              </a:buClr>
              <a:buFont typeface="Wingdings" pitchFamily="2" charset="2"/>
              <a:buChar char="n"/>
            </a:pPr>
            <a:endParaRPr lang="zh-CN" altLang="en-US" sz="1600" b="1">
              <a:ea typeface="宋体" pitchFamily="2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7143750" y="1627216"/>
            <a:ext cx="17145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细黑" pitchFamily="2" charset="-122"/>
                <a:ea typeface="华文细黑" pitchFamily="2" charset="-122"/>
              </a:rPr>
              <a:t> 3-5</a:t>
            </a:r>
            <a:r>
              <a:rPr lang="zh-CN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细黑" pitchFamily="2" charset="-122"/>
                <a:ea typeface="华文细黑" pitchFamily="2" charset="-122"/>
              </a:rPr>
              <a:t>年即面临逐步老化</a:t>
            </a:r>
            <a:r>
              <a:rPr lang="zh-CN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细黑" pitchFamily="2" charset="-122"/>
                <a:ea typeface="华文细黑" pitchFamily="2" charset="-122"/>
              </a:rPr>
              <a:t>、更新、升级</a:t>
            </a:r>
            <a:endParaRPr lang="zh-CN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143750" y="2198716"/>
            <a:ext cx="157162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zh-CN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细黑" pitchFamily="2" charset="-122"/>
                <a:ea typeface="华文细黑" pitchFamily="2" charset="-122"/>
              </a:rPr>
              <a:t>难以匹配业务的需求</a:t>
            </a:r>
            <a:endParaRPr lang="zh-CN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7143750" y="2698778"/>
            <a:ext cx="1643063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细黑" pitchFamily="2" charset="-122"/>
                <a:ea typeface="华文细黑" pitchFamily="2" charset="-122"/>
              </a:rPr>
              <a:t> </a:t>
            </a:r>
            <a:r>
              <a:rPr lang="zh-CN" altLang="zh-CN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细黑" pitchFamily="2" charset="-122"/>
                <a:ea typeface="华文细黑" pitchFamily="2" charset="-122"/>
              </a:rPr>
              <a:t>难以解决不断增加的业务对资源的变化需求</a:t>
            </a:r>
            <a:endParaRPr lang="zh-CN" alt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华文细黑" pitchFamily="2" charset="-122"/>
              <a:ea typeface="华文细黑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1857356" y="285728"/>
            <a:ext cx="685804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 altLang="zh-CN" sz="36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您需要新一代办公解决方案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 bwMode="auto">
          <a:xfrm>
            <a:off x="0" y="555653"/>
            <a:ext cx="4214813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3" name="图片 32" descr="老板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1" r="9312" b="3917"/>
          <a:stretch/>
        </p:blipFill>
        <p:spPr>
          <a:xfrm>
            <a:off x="827584" y="1646601"/>
            <a:ext cx="2349424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图片 33" descr="一线员工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6"/>
          <a:stretch/>
        </p:blipFill>
        <p:spPr>
          <a:xfrm>
            <a:off x="6012160" y="1646601"/>
            <a:ext cx="234018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文本框 5"/>
          <p:cNvSpPr txBox="1"/>
          <p:nvPr/>
        </p:nvSpPr>
        <p:spPr>
          <a:xfrm>
            <a:off x="827584" y="4645181"/>
            <a:ext cx="230425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400" dirty="0" smtClean="0">
                <a:latin typeface="微软雅黑"/>
                <a:ea typeface="微软雅黑"/>
                <a:cs typeface="微软雅黑"/>
              </a:rPr>
              <a:t>老板：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提升员工满意度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利用碎片化时间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经济实惠</a:t>
            </a:r>
            <a:endParaRPr kumimoji="1" lang="zh-CN" altLang="en-US" sz="16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36" name="文本框 6"/>
          <p:cNvSpPr txBox="1"/>
          <p:nvPr/>
        </p:nvSpPr>
        <p:spPr>
          <a:xfrm>
            <a:off x="3419872" y="4581128"/>
            <a:ext cx="230425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2400" dirty="0" smtClean="0">
                <a:latin typeface="微软雅黑"/>
                <a:ea typeface="微软雅黑"/>
                <a:cs typeface="微软雅黑"/>
              </a:rPr>
              <a:t>IT</a:t>
            </a:r>
            <a:r>
              <a:rPr kumimoji="1" lang="zh-CN" altLang="en-US" sz="2400" dirty="0" smtClean="0">
                <a:latin typeface="微软雅黑"/>
                <a:ea typeface="微软雅黑"/>
                <a:cs typeface="微软雅黑"/>
              </a:rPr>
              <a:t>：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安全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易管理</a:t>
            </a:r>
            <a:r>
              <a:rPr kumimoji="1" lang="en-US" altLang="zh-CN" sz="1600" dirty="0" smtClean="0">
                <a:latin typeface="微软雅黑"/>
                <a:ea typeface="微软雅黑"/>
                <a:cs typeface="微软雅黑"/>
              </a:rPr>
              <a:t>/</a:t>
            </a: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部署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稳定可靠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业务系统支持好</a:t>
            </a:r>
            <a:endParaRPr kumimoji="1" lang="zh-CN" altLang="en-US" sz="16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37" name="文本框 7"/>
          <p:cNvSpPr txBox="1"/>
          <p:nvPr/>
        </p:nvSpPr>
        <p:spPr>
          <a:xfrm>
            <a:off x="6012160" y="4598929"/>
            <a:ext cx="230425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zh-CN" altLang="en-US" sz="2400" dirty="0" smtClean="0">
                <a:latin typeface="微软雅黑"/>
                <a:ea typeface="微软雅黑"/>
                <a:cs typeface="微软雅黑"/>
              </a:rPr>
              <a:t>员工：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可用</a:t>
            </a:r>
            <a:r>
              <a:rPr kumimoji="1" lang="en-US" altLang="zh-CN" sz="1600" dirty="0" smtClean="0">
                <a:latin typeface="微软雅黑"/>
                <a:ea typeface="微软雅黑"/>
                <a:cs typeface="微软雅黑"/>
              </a:rPr>
              <a:t>&amp;</a:t>
            </a: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易用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尊重个人隐私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kumimoji="1" lang="zh-CN" altLang="en-US" sz="1600" dirty="0">
                <a:latin typeface="微软雅黑"/>
                <a:ea typeface="微软雅黑"/>
                <a:cs typeface="微软雅黑"/>
              </a:rPr>
              <a:t>兼容</a:t>
            </a:r>
            <a:r>
              <a:rPr kumimoji="1" lang="zh-CN" altLang="en-US" sz="1600" dirty="0" smtClean="0">
                <a:latin typeface="微软雅黑"/>
                <a:ea typeface="微软雅黑"/>
                <a:cs typeface="微软雅黑"/>
              </a:rPr>
              <a:t>各种设备</a:t>
            </a:r>
            <a:endParaRPr kumimoji="1" lang="zh-CN" altLang="en-US" sz="1600" dirty="0">
              <a:latin typeface="微软雅黑"/>
              <a:ea typeface="微软雅黑"/>
              <a:cs typeface="微软雅黑"/>
            </a:endParaRPr>
          </a:p>
        </p:txBody>
      </p:sp>
      <p:sp>
        <p:nvSpPr>
          <p:cNvPr id="38" name="文本框 8"/>
          <p:cNvSpPr txBox="1"/>
          <p:nvPr/>
        </p:nvSpPr>
        <p:spPr>
          <a:xfrm>
            <a:off x="-201637" y="496577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sz="2000" dirty="0"/>
          </a:p>
        </p:txBody>
      </p:sp>
      <p:pic>
        <p:nvPicPr>
          <p:cNvPr id="39" name="图片 38" descr="IT工程师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 r="12842"/>
          <a:stretch/>
        </p:blipFill>
        <p:spPr>
          <a:xfrm>
            <a:off x="3455801" y="1718609"/>
            <a:ext cx="22455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/>
          <p:cNvSpPr txBox="1">
            <a:spLocks noChangeArrowheads="1"/>
          </p:cNvSpPr>
          <p:nvPr/>
        </p:nvSpPr>
        <p:spPr bwMode="auto">
          <a:xfrm>
            <a:off x="1214414" y="357166"/>
            <a:ext cx="83820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目录</a:t>
            </a:r>
          </a:p>
        </p:txBody>
      </p:sp>
      <p:sp>
        <p:nvSpPr>
          <p:cNvPr id="38" name="AutoShape 4"/>
          <p:cNvSpPr>
            <a:spLocks noChangeArrowheads="1"/>
          </p:cNvSpPr>
          <p:nvPr/>
        </p:nvSpPr>
        <p:spPr bwMode="auto">
          <a:xfrm>
            <a:off x="2044700" y="2060575"/>
            <a:ext cx="5335612" cy="863600"/>
          </a:xfrm>
          <a:prstGeom prst="roundRect">
            <a:avLst>
              <a:gd name="adj" fmla="val 12319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500" kern="0" dirty="0" smtClean="0">
                <a:solidFill>
                  <a:srgbClr val="000000"/>
                </a:solidFill>
                <a:latin typeface="+mj-ea"/>
                <a:ea typeface="+mj-ea"/>
              </a:rPr>
              <a:t>“传统电脑” </a:t>
            </a:r>
            <a:r>
              <a:rPr lang="en-US" altLang="zh-CN" sz="2500" kern="0" dirty="0" smtClean="0">
                <a:solidFill>
                  <a:srgbClr val="000000"/>
                </a:solidFill>
                <a:latin typeface="+mj-ea"/>
                <a:ea typeface="+mj-ea"/>
              </a:rPr>
              <a:t>VS </a:t>
            </a:r>
            <a:r>
              <a:rPr lang="zh-CN" altLang="en-US" sz="2500" kern="0" dirty="0" smtClean="0">
                <a:solidFill>
                  <a:srgbClr val="000000"/>
                </a:solidFill>
                <a:latin typeface="+mj-ea"/>
                <a:ea typeface="+mj-ea"/>
              </a:rPr>
              <a:t>“中网云电脑”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690688" y="2181225"/>
            <a:ext cx="646112" cy="674688"/>
            <a:chOff x="1289" y="587"/>
            <a:chExt cx="666" cy="647"/>
          </a:xfrm>
        </p:grpSpPr>
        <p:sp>
          <p:nvSpPr>
            <p:cNvPr id="41" name="Oval 7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8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9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Oval 10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Oval 11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6" name="Text Box 12"/>
          <p:cNvSpPr txBox="1">
            <a:spLocks noChangeArrowheads="1"/>
          </p:cNvSpPr>
          <p:nvPr/>
        </p:nvSpPr>
        <p:spPr bwMode="auto">
          <a:xfrm>
            <a:off x="1822450" y="2274888"/>
            <a:ext cx="311150" cy="442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1</a:t>
            </a:r>
          </a:p>
        </p:txBody>
      </p:sp>
      <p:sp>
        <p:nvSpPr>
          <p:cNvPr id="47" name="AutoShape 13"/>
          <p:cNvSpPr>
            <a:spLocks noChangeArrowheads="1"/>
          </p:cNvSpPr>
          <p:nvPr/>
        </p:nvSpPr>
        <p:spPr bwMode="auto">
          <a:xfrm>
            <a:off x="1978024" y="3214688"/>
            <a:ext cx="5402287" cy="863600"/>
          </a:xfrm>
          <a:prstGeom prst="roundRect">
            <a:avLst>
              <a:gd name="adj" fmla="val 12319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zh-CN" altLang="en-US" sz="2800" b="1" dirty="0" smtClean="0">
                <a:solidFill>
                  <a:schemeClr val="bg1"/>
                </a:solidFill>
                <a:latin typeface="+mj-ea"/>
                <a:ea typeface="+mn-ea"/>
              </a:rPr>
              <a:t>中网云电脑整体解决方案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63700" y="3332163"/>
            <a:ext cx="646113" cy="674687"/>
            <a:chOff x="1289" y="587"/>
            <a:chExt cx="666" cy="647"/>
          </a:xfrm>
        </p:grpSpPr>
        <p:sp>
          <p:nvSpPr>
            <p:cNvPr id="49" name="Oval 16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17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18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19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Oval 20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1795463" y="3425825"/>
            <a:ext cx="31115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2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>
            <a:off x="1981216" y="4351350"/>
            <a:ext cx="5399096" cy="863600"/>
          </a:xfrm>
          <a:prstGeom prst="roundRect">
            <a:avLst>
              <a:gd name="adj" fmla="val 12319"/>
            </a:avLst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3175" algn="ctr">
            <a:solidFill>
              <a:srgbClr val="96969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sz="2500" kern="0" dirty="0" smtClean="0">
                <a:solidFill>
                  <a:srgbClr val="000000"/>
                </a:solidFill>
                <a:latin typeface="+mj-ea"/>
                <a:ea typeface="+mj-ea"/>
              </a:rPr>
              <a:t>公司和案例介绍</a:t>
            </a:r>
            <a:endParaRPr lang="zh-CN" altLang="en-US" sz="2500" kern="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1666891" y="4468825"/>
            <a:ext cx="646113" cy="674687"/>
            <a:chOff x="1289" y="587"/>
            <a:chExt cx="666" cy="647"/>
          </a:xfrm>
        </p:grpSpPr>
        <p:sp>
          <p:nvSpPr>
            <p:cNvPr id="23" name="Oval 16"/>
            <p:cNvSpPr>
              <a:spLocks noChangeArrowheads="1"/>
            </p:cNvSpPr>
            <p:nvPr/>
          </p:nvSpPr>
          <p:spPr bwMode="gray">
            <a:xfrm>
              <a:off x="1289" y="686"/>
              <a:ext cx="666" cy="461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17"/>
            <p:cNvSpPr>
              <a:spLocks noChangeArrowheads="1"/>
            </p:cNvSpPr>
            <p:nvPr/>
          </p:nvSpPr>
          <p:spPr bwMode="gray">
            <a:xfrm>
              <a:off x="1296" y="587"/>
              <a:ext cx="647" cy="647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18"/>
            <p:cNvSpPr>
              <a:spLocks noChangeArrowheads="1"/>
            </p:cNvSpPr>
            <p:nvPr/>
          </p:nvSpPr>
          <p:spPr bwMode="gray">
            <a:xfrm>
              <a:off x="1304" y="592"/>
              <a:ext cx="632" cy="63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19"/>
            <p:cNvSpPr>
              <a:spLocks noChangeArrowheads="1"/>
            </p:cNvSpPr>
            <p:nvPr/>
          </p:nvSpPr>
          <p:spPr bwMode="gray">
            <a:xfrm>
              <a:off x="1310" y="598"/>
              <a:ext cx="601" cy="588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20"/>
            <p:cNvSpPr>
              <a:spLocks noChangeArrowheads="1"/>
            </p:cNvSpPr>
            <p:nvPr/>
          </p:nvSpPr>
          <p:spPr bwMode="gray">
            <a:xfrm>
              <a:off x="1346" y="613"/>
              <a:ext cx="532" cy="48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zh-CN" altLang="en-US" sz="18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1798654" y="4562487"/>
            <a:ext cx="311150" cy="442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106590" tIns="53296" rIns="106590" bIns="53296">
            <a:spAutoFit/>
          </a:bodyPr>
          <a:lstStyle/>
          <a:p>
            <a:pPr defTabSz="1066800" fontAlgn="t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200" kern="0" dirty="0" smtClean="0">
                <a:solidFill>
                  <a:srgbClr val="000000"/>
                </a:solidFill>
                <a:latin typeface="Arial" pitchFamily="34" charset="0"/>
                <a:ea typeface="宋体" pitchFamily="2" charset="-122"/>
                <a:cs typeface="Arial" pitchFamily="34" charset="0"/>
              </a:rPr>
              <a:t>3</a:t>
            </a:r>
            <a:endParaRPr lang="en-US" altLang="zh-CN" sz="2200" kern="0" dirty="0">
              <a:solidFill>
                <a:srgbClr val="000000"/>
              </a:solidFill>
              <a:latin typeface="Arial" pitchFamily="34" charset="0"/>
              <a:ea typeface="宋体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>
            <a:spLocks noChangeArrowheads="1"/>
          </p:cNvSpPr>
          <p:nvPr/>
        </p:nvSpPr>
        <p:spPr bwMode="auto">
          <a:xfrm>
            <a:off x="2987824" y="404664"/>
            <a:ext cx="53276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0" latinLnBrk="0" hangingPunct="0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中网云电脑的需求和应用场景</a:t>
            </a:r>
          </a:p>
        </p:txBody>
      </p:sp>
      <p:pic>
        <p:nvPicPr>
          <p:cNvPr id="9" name="图片 8" descr="应用场景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620000" cy="5048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483768" y="285728"/>
            <a:ext cx="6192688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9941" tIns="39974" rIns="79941" bIns="39974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zh-CN" altLang="en-US" sz="3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中网云电脑的目标</a:t>
            </a:r>
            <a:endParaRPr lang="zh-CN" altLang="en-US" sz="30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99" y="1556792"/>
            <a:ext cx="8258175" cy="505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活力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18042</TotalTime>
  <Words>1343</Words>
  <Application>Microsoft Office PowerPoint</Application>
  <PresentationFormat>全屏显示(4:3)</PresentationFormat>
  <Paragraphs>173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標楷體</vt:lpstr>
      <vt:lpstr>新細明體</vt:lpstr>
      <vt:lpstr>Vrinda</vt:lpstr>
      <vt:lpstr>黑体</vt:lpstr>
      <vt:lpstr>华文行楷</vt:lpstr>
      <vt:lpstr>华文细黑</vt:lpstr>
      <vt:lpstr>宋体</vt:lpstr>
      <vt:lpstr>微软雅黑</vt:lpstr>
      <vt:lpstr>Arial</vt:lpstr>
      <vt:lpstr>Calibri</vt:lpstr>
      <vt:lpstr>Tahoma</vt:lpstr>
      <vt:lpstr>Times New Roman</vt:lpstr>
      <vt:lpstr>Wingdings</vt:lpstr>
      <vt:lpstr>預設簡報設計</vt:lpstr>
      <vt:lpstr>自定义设计方案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Trustview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TrustView Training Course - COM</dc:title>
  <dc:creator>Administrator</dc:creator>
  <cp:lastModifiedBy>wang</cp:lastModifiedBy>
  <cp:revision>957</cp:revision>
  <dcterms:created xsi:type="dcterms:W3CDTF">2007-06-04T07:07:01Z</dcterms:created>
  <dcterms:modified xsi:type="dcterms:W3CDTF">2015-11-06T03:03:34Z</dcterms:modified>
</cp:coreProperties>
</file>